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300" r:id="rId3"/>
    <p:sldId id="301" r:id="rId4"/>
    <p:sldId id="319" r:id="rId5"/>
    <p:sldId id="302" r:id="rId6"/>
    <p:sldId id="303" r:id="rId7"/>
    <p:sldId id="307" r:id="rId8"/>
    <p:sldId id="304" r:id="rId9"/>
    <p:sldId id="309" r:id="rId10"/>
    <p:sldId id="308" r:id="rId11"/>
    <p:sldId id="312" r:id="rId12"/>
    <p:sldId id="306" r:id="rId13"/>
    <p:sldId id="310" r:id="rId14"/>
    <p:sldId id="305" r:id="rId15"/>
    <p:sldId id="315" r:id="rId16"/>
    <p:sldId id="311" r:id="rId17"/>
    <p:sldId id="314" r:id="rId18"/>
    <p:sldId id="313" r:id="rId19"/>
    <p:sldId id="318" r:id="rId20"/>
    <p:sldId id="317" r:id="rId21"/>
    <p:sldId id="316" r:id="rId2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3" d="100"/>
          <a:sy n="103" d="100"/>
        </p:scale>
        <p:origin x="9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13DE492-376C-24A9-B1DE-8EC8DAF0387F}"/>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0C36707B-F865-81CE-2C78-3A2849897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F221AB27-3445-C83C-9F31-34DF53895E48}"/>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5" name="Élőláb helye 4">
            <a:extLst>
              <a:ext uri="{FF2B5EF4-FFF2-40B4-BE49-F238E27FC236}">
                <a16:creationId xmlns:a16="http://schemas.microsoft.com/office/drawing/2014/main" id="{4765D1F2-33CF-7FAD-8D9E-6A5E9BBA49C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B97F46F-CDFA-C826-1D9B-223B8C387716}"/>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2386517058"/>
      </p:ext>
    </p:extLst>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30A544-A03C-FA27-99FC-F6B71BFEAD52}"/>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25A7E057-C399-04CA-2AD4-260023052E06}"/>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BFBA875-A47C-E8E5-D97F-88CB962A9501}"/>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5" name="Élőláb helye 4">
            <a:extLst>
              <a:ext uri="{FF2B5EF4-FFF2-40B4-BE49-F238E27FC236}">
                <a16:creationId xmlns:a16="http://schemas.microsoft.com/office/drawing/2014/main" id="{33E4302D-FA2D-7072-321E-D17CA85CFD8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F25ED83-B983-B24E-073D-A2108873DA20}"/>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1373379685"/>
      </p:ext>
    </p:extLst>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5C92F613-7EBF-B964-54A6-02F8C20D733F}"/>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22880B44-92EA-8744-4F48-AF89E1A2BD58}"/>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45D8AEB-B542-803F-2D75-D229B367D509}"/>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5" name="Élőláb helye 4">
            <a:extLst>
              <a:ext uri="{FF2B5EF4-FFF2-40B4-BE49-F238E27FC236}">
                <a16:creationId xmlns:a16="http://schemas.microsoft.com/office/drawing/2014/main" id="{563D8FDA-396D-DCF4-B6DC-721C5535687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B53C282-D16E-F0B9-A270-AB552D437563}"/>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783630053"/>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0706D1-B30E-57D9-D0CF-CBA855B0716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F56B5B2D-FE78-C02C-8898-2F8C6146371E}"/>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CA19D38-869A-71B6-D042-4CBCA2193CE0}"/>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5" name="Élőláb helye 4">
            <a:extLst>
              <a:ext uri="{FF2B5EF4-FFF2-40B4-BE49-F238E27FC236}">
                <a16:creationId xmlns:a16="http://schemas.microsoft.com/office/drawing/2014/main" id="{DE81D0FF-2E49-247C-A00F-0DDD10A27EA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73004CC-110B-2BF4-39CC-8C7DB6EC9060}"/>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3281073792"/>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721065D-EBC4-CEE5-1FAE-1BF40905ABCA}"/>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DE718F75-9A6A-D1C1-BC5B-8560B3DD19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A18699C2-7165-E2C2-75EE-0D919D47FE9F}"/>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5" name="Élőláb helye 4">
            <a:extLst>
              <a:ext uri="{FF2B5EF4-FFF2-40B4-BE49-F238E27FC236}">
                <a16:creationId xmlns:a16="http://schemas.microsoft.com/office/drawing/2014/main" id="{B3A8C208-194B-61DE-34B8-DC96855527C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FE59330-998E-DECA-BF36-D4685F81D84E}"/>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2524717900"/>
      </p:ext>
    </p:extLst>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B9FC738-8C28-2AC2-4172-C47588EB8D3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2316955-A5D5-E5DF-C2BA-B889C0053B2B}"/>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282C26CC-B4BE-3231-FA86-A78C6C1E4E1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30B288D0-89E8-F252-E13C-B4ACBF3DD09E}"/>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6" name="Élőláb helye 5">
            <a:extLst>
              <a:ext uri="{FF2B5EF4-FFF2-40B4-BE49-F238E27FC236}">
                <a16:creationId xmlns:a16="http://schemas.microsoft.com/office/drawing/2014/main" id="{365C588A-61AD-DCF1-C899-45208D09EE7B}"/>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70F91D3-645A-8EF9-AD6C-C4577A929162}"/>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2962260468"/>
      </p:ext>
    </p:extLst>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9D335C-EF30-EF79-5B72-C9B1754F70E1}"/>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F5C4AFEE-83EC-E8AD-2E32-72E87759B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F48AE83E-B335-46B8-7885-5D04DCB0763D}"/>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3568B391-1852-F2D6-80A5-12C5F18AD5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6CC74247-B86C-EB79-A78E-1B01B146E5BF}"/>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E37EAF76-06C3-07E4-B5C7-EFD6D6111E5B}"/>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8" name="Élőláb helye 7">
            <a:extLst>
              <a:ext uri="{FF2B5EF4-FFF2-40B4-BE49-F238E27FC236}">
                <a16:creationId xmlns:a16="http://schemas.microsoft.com/office/drawing/2014/main" id="{8C61D707-8874-24AE-EE5D-BA561077C106}"/>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3432FE74-42D8-35AF-0CB1-0771666280A5}"/>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2804775261"/>
      </p:ext>
    </p:extLst>
  </p:cSld>
  <p:clrMapOvr>
    <a:masterClrMapping/>
  </p:clrMapOvr>
  <p:transitio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4BF8CC2-3671-F65B-1397-3B5AD9B4E5F7}"/>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494245E-4395-6BA9-A076-08A1FB42556E}"/>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4" name="Élőláb helye 3">
            <a:extLst>
              <a:ext uri="{FF2B5EF4-FFF2-40B4-BE49-F238E27FC236}">
                <a16:creationId xmlns:a16="http://schemas.microsoft.com/office/drawing/2014/main" id="{E9595AF7-A502-E0D6-9707-C0D05557E553}"/>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6B67BABD-F307-CCE3-10C5-1E6BB7B52B21}"/>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1703277868"/>
      </p:ext>
    </p:extLst>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F9F4FC60-6D2F-6D48-FA21-70A54DD54A5B}"/>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3" name="Élőláb helye 2">
            <a:extLst>
              <a:ext uri="{FF2B5EF4-FFF2-40B4-BE49-F238E27FC236}">
                <a16:creationId xmlns:a16="http://schemas.microsoft.com/office/drawing/2014/main" id="{D1E35FC8-C736-DC4F-C3B5-B348FA8EF9E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A8C0E09C-8D02-485E-9AB7-A82EFF76C5B7}"/>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3443026849"/>
      </p:ext>
    </p:extLst>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ED4BD4A-C2DC-67A5-5C00-0884EF69F39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417D31F-A6E6-9119-C1DE-6E1DDEF3B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B98F988A-DC92-A288-AFB6-11FF6ABC72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8F456FF7-5F69-1A7D-B208-258108D89FEC}"/>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6" name="Élőláb helye 5">
            <a:extLst>
              <a:ext uri="{FF2B5EF4-FFF2-40B4-BE49-F238E27FC236}">
                <a16:creationId xmlns:a16="http://schemas.microsoft.com/office/drawing/2014/main" id="{6C1AAEE9-DD13-7195-B60B-68654391E5C2}"/>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D2844B3-B8FD-90CD-5ABF-D9A8515983B6}"/>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2378206927"/>
      </p:ext>
    </p:extLst>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9F68B80-C945-2EC6-4CE6-FC2672785BF2}"/>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4AAA990-AEC9-5792-D99C-857F4EA32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EC49270C-AF2B-984E-8DC4-7C5FD07F8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57FA9120-2E82-005E-D1FF-BF4C9F607063}"/>
              </a:ext>
            </a:extLst>
          </p:cNvPr>
          <p:cNvSpPr>
            <a:spLocks noGrp="1"/>
          </p:cNvSpPr>
          <p:nvPr>
            <p:ph type="dt" sz="half" idx="10"/>
          </p:nvPr>
        </p:nvSpPr>
        <p:spPr/>
        <p:txBody>
          <a:bodyPr/>
          <a:lstStyle/>
          <a:p>
            <a:fld id="{684ADBF3-3644-40FB-B0EB-C4320A653B93}" type="datetimeFigureOut">
              <a:rPr lang="hu-HU" smtClean="0"/>
              <a:t>2024. 09. 23.</a:t>
            </a:fld>
            <a:endParaRPr lang="hu-HU"/>
          </a:p>
        </p:txBody>
      </p:sp>
      <p:sp>
        <p:nvSpPr>
          <p:cNvPr id="6" name="Élőláb helye 5">
            <a:extLst>
              <a:ext uri="{FF2B5EF4-FFF2-40B4-BE49-F238E27FC236}">
                <a16:creationId xmlns:a16="http://schemas.microsoft.com/office/drawing/2014/main" id="{86CE1577-BDEE-3F51-06BC-778A2F5A525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ADEC136C-1891-1DAF-AF46-9995A77F3A97}"/>
              </a:ext>
            </a:extLst>
          </p:cNvPr>
          <p:cNvSpPr>
            <a:spLocks noGrp="1"/>
          </p:cNvSpPr>
          <p:nvPr>
            <p:ph type="sldNum" sz="quarter" idx="12"/>
          </p:nvPr>
        </p:nvSpPr>
        <p:spPr/>
        <p:txBody>
          <a:bodyPr/>
          <a:lstStyle/>
          <a:p>
            <a:fld id="{30ACC8A2-CF7F-4F26-AA73-E9D4268C8F24}" type="slidenum">
              <a:rPr lang="hu-HU" smtClean="0"/>
              <a:t>‹#›</a:t>
            </a:fld>
            <a:endParaRPr lang="hu-HU"/>
          </a:p>
        </p:txBody>
      </p:sp>
    </p:spTree>
    <p:extLst>
      <p:ext uri="{BB962C8B-B14F-4D97-AF65-F5344CB8AC3E}">
        <p14:creationId xmlns:p14="http://schemas.microsoft.com/office/powerpoint/2010/main" val="3416102194"/>
      </p:ext>
    </p:extLst>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F7175AF9-1226-24EA-4F33-A7437657BA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2F406335-B3AD-2C17-E6EC-142813DA8B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6550B1B-7421-87CD-AB78-6E37C2ECF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4ADBF3-3644-40FB-B0EB-C4320A653B93}" type="datetimeFigureOut">
              <a:rPr lang="hu-HU" smtClean="0"/>
              <a:t>2024. 09. 23.</a:t>
            </a:fld>
            <a:endParaRPr lang="hu-HU"/>
          </a:p>
        </p:txBody>
      </p:sp>
      <p:sp>
        <p:nvSpPr>
          <p:cNvPr id="5" name="Élőláb helye 4">
            <a:extLst>
              <a:ext uri="{FF2B5EF4-FFF2-40B4-BE49-F238E27FC236}">
                <a16:creationId xmlns:a16="http://schemas.microsoft.com/office/drawing/2014/main" id="{41F039D0-7E3D-8ED9-F8CC-E772F7C827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id="{89177F99-2A03-E135-AD1F-198F0AAC88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ACC8A2-CF7F-4F26-AA73-E9D4268C8F24}" type="slidenum">
              <a:rPr lang="hu-HU" smtClean="0"/>
              <a:t>‹#›</a:t>
            </a:fld>
            <a:endParaRPr lang="hu-HU"/>
          </a:p>
        </p:txBody>
      </p:sp>
    </p:spTree>
    <p:extLst>
      <p:ext uri="{BB962C8B-B14F-4D97-AF65-F5344CB8AC3E}">
        <p14:creationId xmlns:p14="http://schemas.microsoft.com/office/powerpoint/2010/main" val="7299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fi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lionsclubs.org/en/resources-for-members/resource-center/logos-and-emble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4" name="Kép 3" descr="A képen ruházat, lábbelik, farmernadrág, fiú látható&#10;&#10;Automatikusan generált leírás">
            <a:extLst>
              <a:ext uri="{FF2B5EF4-FFF2-40B4-BE49-F238E27FC236}">
                <a16:creationId xmlns:a16="http://schemas.microsoft.com/office/drawing/2014/main" id="{1F34F95B-B2E3-EC2B-2FD3-ACEA6039252B}"/>
              </a:ext>
            </a:extLst>
          </p:cNvPr>
          <p:cNvPicPr>
            <a:picLocks noChangeAspect="1"/>
          </p:cNvPicPr>
          <p:nvPr/>
        </p:nvPicPr>
        <p:blipFill>
          <a:blip r:embed="rId3"/>
          <a:stretch>
            <a:fillRect/>
          </a:stretch>
        </p:blipFill>
        <p:spPr>
          <a:xfrm>
            <a:off x="3404118" y="1030255"/>
            <a:ext cx="4797490" cy="4797490"/>
          </a:xfrm>
          <a:prstGeom prst="rect">
            <a:avLst/>
          </a:prstGeom>
        </p:spPr>
      </p:pic>
      <p:sp>
        <p:nvSpPr>
          <p:cNvPr id="5" name="Szövegdoboz 4">
            <a:extLst>
              <a:ext uri="{FF2B5EF4-FFF2-40B4-BE49-F238E27FC236}">
                <a16:creationId xmlns:a16="http://schemas.microsoft.com/office/drawing/2014/main" id="{91607F0E-9F37-435C-9518-EB5C765C16DF}"/>
              </a:ext>
            </a:extLst>
          </p:cNvPr>
          <p:cNvSpPr txBox="1"/>
          <p:nvPr/>
        </p:nvSpPr>
        <p:spPr>
          <a:xfrm>
            <a:off x="1474237" y="1763486"/>
            <a:ext cx="1735494" cy="646331"/>
          </a:xfrm>
          <a:prstGeom prst="rect">
            <a:avLst/>
          </a:prstGeom>
          <a:noFill/>
        </p:spPr>
        <p:txBody>
          <a:bodyPr wrap="square" rtlCol="0">
            <a:spAutoFit/>
          </a:bodyPr>
          <a:lstStyle/>
          <a:p>
            <a:pPr algn="ctr"/>
            <a:r>
              <a:rPr lang="hu-HU" sz="3600" i="1" dirty="0">
                <a:solidFill>
                  <a:srgbClr val="002060"/>
                </a:solidFill>
                <a:latin typeface="Arial Black" panose="020B0A04020102020204" pitchFamily="34" charset="0"/>
              </a:rPr>
              <a:t>Lions</a:t>
            </a:r>
          </a:p>
        </p:txBody>
      </p:sp>
      <p:sp>
        <p:nvSpPr>
          <p:cNvPr id="7" name="Szövegdoboz 6">
            <a:extLst>
              <a:ext uri="{FF2B5EF4-FFF2-40B4-BE49-F238E27FC236}">
                <a16:creationId xmlns:a16="http://schemas.microsoft.com/office/drawing/2014/main" id="{8B5E572E-7EBE-2C2E-6161-44BB8B3B442D}"/>
              </a:ext>
            </a:extLst>
          </p:cNvPr>
          <p:cNvSpPr txBox="1"/>
          <p:nvPr/>
        </p:nvSpPr>
        <p:spPr>
          <a:xfrm>
            <a:off x="1194318" y="5346441"/>
            <a:ext cx="2593911" cy="369332"/>
          </a:xfrm>
          <a:prstGeom prst="rect">
            <a:avLst/>
          </a:prstGeom>
          <a:noFill/>
        </p:spPr>
        <p:txBody>
          <a:bodyPr wrap="square" rtlCol="0">
            <a:spAutoFit/>
          </a:bodyPr>
          <a:lstStyle/>
          <a:p>
            <a:r>
              <a:rPr lang="hu-HU" i="1" dirty="0">
                <a:solidFill>
                  <a:srgbClr val="002060"/>
                </a:solidFill>
                <a:latin typeface="Arial Black" panose="020B0A04020102020204" pitchFamily="34" charset="0"/>
              </a:rPr>
              <a:t>Ez a mi világunk</a:t>
            </a:r>
          </a:p>
        </p:txBody>
      </p:sp>
      <p:sp>
        <p:nvSpPr>
          <p:cNvPr id="8" name="Szövegdoboz 7">
            <a:extLst>
              <a:ext uri="{FF2B5EF4-FFF2-40B4-BE49-F238E27FC236}">
                <a16:creationId xmlns:a16="http://schemas.microsoft.com/office/drawing/2014/main" id="{C332E4B6-E263-58A4-90F2-76884365F9D3}"/>
              </a:ext>
            </a:extLst>
          </p:cNvPr>
          <p:cNvSpPr txBox="1"/>
          <p:nvPr/>
        </p:nvSpPr>
        <p:spPr>
          <a:xfrm>
            <a:off x="7884366" y="4973216"/>
            <a:ext cx="3721339" cy="923330"/>
          </a:xfrm>
          <a:prstGeom prst="rect">
            <a:avLst/>
          </a:prstGeom>
          <a:noFill/>
        </p:spPr>
        <p:txBody>
          <a:bodyPr wrap="square" rtlCol="0">
            <a:spAutoFit/>
          </a:bodyPr>
          <a:lstStyle/>
          <a:p>
            <a:pPr algn="ctr"/>
            <a:r>
              <a:rPr lang="hu-HU" dirty="0">
                <a:solidFill>
                  <a:srgbClr val="002060"/>
                </a:solidFill>
                <a:latin typeface="Arial Black" panose="020B0A04020102020204" pitchFamily="34" charset="0"/>
              </a:rPr>
              <a:t>„Egy szükséget szenvedő</a:t>
            </a:r>
          </a:p>
          <a:p>
            <a:pPr algn="ctr"/>
            <a:r>
              <a:rPr lang="hu-HU" dirty="0">
                <a:solidFill>
                  <a:srgbClr val="002060"/>
                </a:solidFill>
                <a:latin typeface="Arial Black" panose="020B0A04020102020204" pitchFamily="34" charset="0"/>
              </a:rPr>
              <a:t>Világot</a:t>
            </a:r>
          </a:p>
          <a:p>
            <a:pPr algn="ctr"/>
            <a:r>
              <a:rPr lang="hu-HU" dirty="0">
                <a:solidFill>
                  <a:srgbClr val="002060"/>
                </a:solidFill>
                <a:latin typeface="Arial Black" panose="020B0A04020102020204" pitchFamily="34" charset="0"/>
              </a:rPr>
              <a:t>Szolgálunk”</a:t>
            </a:r>
          </a:p>
        </p:txBody>
      </p:sp>
      <p:pic>
        <p:nvPicPr>
          <p:cNvPr id="10" name="Kép 9" descr="A képen embléma, szimbólum, Védjegy, Grafika látható&#10;&#10;Automatikusan generált leírás">
            <a:extLst>
              <a:ext uri="{FF2B5EF4-FFF2-40B4-BE49-F238E27FC236}">
                <a16:creationId xmlns:a16="http://schemas.microsoft.com/office/drawing/2014/main" id="{5A137DC4-CD08-0F06-369A-DFF795DA1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995" y="1015196"/>
            <a:ext cx="1874278" cy="1894441"/>
          </a:xfrm>
          <a:prstGeom prst="rect">
            <a:avLst/>
          </a:prstGeom>
        </p:spPr>
      </p:pic>
    </p:spTree>
    <p:extLst>
      <p:ext uri="{BB962C8B-B14F-4D97-AF65-F5344CB8AC3E}">
        <p14:creationId xmlns:p14="http://schemas.microsoft.com/office/powerpoint/2010/main" val="1608896970"/>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3" name="Kép 2" descr="A képen szöveg, Emberi arc, képernyőkép, ruházat látható&#10;&#10;Automatikusan generált leírás">
            <a:extLst>
              <a:ext uri="{FF2B5EF4-FFF2-40B4-BE49-F238E27FC236}">
                <a16:creationId xmlns:a16="http://schemas.microsoft.com/office/drawing/2014/main" id="{37971795-FAF4-4A10-AB6D-8A0A06AC6631}"/>
              </a:ext>
            </a:extLst>
          </p:cNvPr>
          <p:cNvPicPr>
            <a:picLocks noChangeAspect="1"/>
          </p:cNvPicPr>
          <p:nvPr/>
        </p:nvPicPr>
        <p:blipFill>
          <a:blip r:embed="rId3">
            <a:extLst>
              <a:ext uri="{28A0092B-C50C-407E-A947-70E740481C1C}">
                <a14:useLocalDpi xmlns:a14="http://schemas.microsoft.com/office/drawing/2010/main" val="0"/>
              </a:ext>
            </a:extLst>
          </a:blip>
          <a:srcRect l="7959" t="28571" r="5791" b="14694"/>
          <a:stretch/>
        </p:blipFill>
        <p:spPr>
          <a:xfrm>
            <a:off x="2489718" y="942234"/>
            <a:ext cx="7212563" cy="2668713"/>
          </a:xfrm>
          <a:prstGeom prst="rect">
            <a:avLst/>
          </a:prstGeom>
        </p:spPr>
      </p:pic>
      <p:sp>
        <p:nvSpPr>
          <p:cNvPr id="5" name="Szövegdoboz 4">
            <a:extLst>
              <a:ext uri="{FF2B5EF4-FFF2-40B4-BE49-F238E27FC236}">
                <a16:creationId xmlns:a16="http://schemas.microsoft.com/office/drawing/2014/main" id="{7D388208-A204-DB2E-AC31-C9179FC29324}"/>
              </a:ext>
            </a:extLst>
          </p:cNvPr>
          <p:cNvSpPr txBox="1"/>
          <p:nvPr/>
        </p:nvSpPr>
        <p:spPr>
          <a:xfrm>
            <a:off x="1922107" y="3834882"/>
            <a:ext cx="8453534" cy="1692771"/>
          </a:xfrm>
          <a:prstGeom prst="rect">
            <a:avLst/>
          </a:prstGeom>
          <a:noFill/>
        </p:spPr>
        <p:txBody>
          <a:bodyPr wrap="square">
            <a:spAutoFit/>
          </a:bodyPr>
          <a:lstStyle/>
          <a:p>
            <a:pPr algn="ctr"/>
            <a:r>
              <a:rPr lang="hu-HU" sz="2400" b="1" i="1" dirty="0">
                <a:solidFill>
                  <a:srgbClr val="000000"/>
                </a:solidFill>
                <a:effectLst/>
                <a:latin typeface="Arial Black" panose="020B0A04020102020204" pitchFamily="34" charset="0"/>
              </a:rPr>
              <a:t>Marketing gondolkodású tag</a:t>
            </a:r>
          </a:p>
          <a:p>
            <a:pPr algn="ctr"/>
            <a:r>
              <a:rPr lang="hu-HU" b="0" i="0" dirty="0">
                <a:solidFill>
                  <a:srgbClr val="000000"/>
                </a:solidFill>
                <a:effectLst/>
                <a:latin typeface="HelveticaNeue-Light"/>
              </a:rPr>
              <a:t> </a:t>
            </a:r>
          </a:p>
          <a:p>
            <a:pPr algn="ctr"/>
            <a:r>
              <a:rPr lang="hu-HU" sz="2000" i="1" dirty="0">
                <a:solidFill>
                  <a:srgbClr val="FF0000"/>
                </a:solidFill>
                <a:effectLst/>
                <a:latin typeface="Arial Black" panose="020B0A04020102020204" pitchFamily="34" charset="0"/>
              </a:rPr>
              <a:t>A szerepe: </a:t>
            </a:r>
            <a:r>
              <a:rPr lang="hu-HU" sz="1400" b="0" i="1" dirty="0">
                <a:solidFill>
                  <a:srgbClr val="000000"/>
                </a:solidFill>
                <a:effectLst/>
                <a:latin typeface="Arial Black" panose="020B0A04020102020204" pitchFamily="34" charset="0"/>
              </a:rPr>
              <a:t>Legyél marketing bajnok a klubodban. Támogasd a klubod marketingelnökét, és segíts a marketingkultúra kialakításában. Büszkén viseld az oroszlános felszerelésedet, amikor szolgálsz, és ne feledd, hogy a klubod és a Lions márkanagykövete vagy mindenhol.</a:t>
            </a:r>
            <a:endParaRPr lang="hu-HU" sz="1600" b="0" i="1" dirty="0">
              <a:solidFill>
                <a:srgbClr val="000000"/>
              </a:solidFill>
              <a:effectLst/>
              <a:latin typeface="Arial Black" panose="020B0A04020102020204" pitchFamily="34" charset="0"/>
            </a:endParaRPr>
          </a:p>
        </p:txBody>
      </p:sp>
    </p:spTree>
    <p:extLst>
      <p:ext uri="{BB962C8B-B14F-4D97-AF65-F5344CB8AC3E}">
        <p14:creationId xmlns:p14="http://schemas.microsoft.com/office/powerpoint/2010/main" val="628718759"/>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2" name="Kép 1" descr="A képen szöveg, képernyőkép látható&#10;&#10;Automatikusan generált leírás">
            <a:extLst>
              <a:ext uri="{FF2B5EF4-FFF2-40B4-BE49-F238E27FC236}">
                <a16:creationId xmlns:a16="http://schemas.microsoft.com/office/drawing/2014/main" id="{113FC4D3-E69D-E89E-5F20-4398F566FEA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1721" y="1369286"/>
            <a:ext cx="8344629" cy="3944499"/>
          </a:xfrm>
          <a:prstGeom prst="rect">
            <a:avLst/>
          </a:prstGeom>
        </p:spPr>
      </p:pic>
    </p:spTree>
    <p:extLst>
      <p:ext uri="{BB962C8B-B14F-4D97-AF65-F5344CB8AC3E}">
        <p14:creationId xmlns:p14="http://schemas.microsoft.com/office/powerpoint/2010/main" val="4221154678"/>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2" name="Kép 1" descr="A képen szöveg, képernyőkép látható&#10;&#10;Automatikusan generált leírás">
            <a:extLst>
              <a:ext uri="{FF2B5EF4-FFF2-40B4-BE49-F238E27FC236}">
                <a16:creationId xmlns:a16="http://schemas.microsoft.com/office/drawing/2014/main" id="{943014D8-C043-DD0C-BE4E-D38EB62A606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2271" y="1464906"/>
            <a:ext cx="8743516" cy="3573625"/>
          </a:xfrm>
          <a:prstGeom prst="rect">
            <a:avLst/>
          </a:prstGeom>
        </p:spPr>
      </p:pic>
    </p:spTree>
    <p:extLst>
      <p:ext uri="{BB962C8B-B14F-4D97-AF65-F5344CB8AC3E}">
        <p14:creationId xmlns:p14="http://schemas.microsoft.com/office/powerpoint/2010/main" val="1735768205"/>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2" name="Kép 1" descr="A képen szöveg, képernyőkép látható&#10;&#10;Automatikusan generált leírás">
            <a:extLst>
              <a:ext uri="{FF2B5EF4-FFF2-40B4-BE49-F238E27FC236}">
                <a16:creationId xmlns:a16="http://schemas.microsoft.com/office/drawing/2014/main" id="{108A6AB9-BD57-E871-0D4E-141BE498CFC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3523" y="1707500"/>
            <a:ext cx="8699289" cy="3312369"/>
          </a:xfrm>
          <a:prstGeom prst="rect">
            <a:avLst/>
          </a:prstGeom>
        </p:spPr>
      </p:pic>
    </p:spTree>
    <p:extLst>
      <p:ext uri="{BB962C8B-B14F-4D97-AF65-F5344CB8AC3E}">
        <p14:creationId xmlns:p14="http://schemas.microsoft.com/office/powerpoint/2010/main" val="381073428"/>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2" name="Kép 1" descr="A képen szöveg, képernyőkép, kör, embléma látható&#10;&#10;Automatikusan generált leírás">
            <a:extLst>
              <a:ext uri="{FF2B5EF4-FFF2-40B4-BE49-F238E27FC236}">
                <a16:creationId xmlns:a16="http://schemas.microsoft.com/office/drawing/2014/main" id="{2785B9AF-7DEE-F344-66AF-A8DBAF927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754" y="979008"/>
            <a:ext cx="7785188" cy="4769356"/>
          </a:xfrm>
          <a:prstGeom prst="rect">
            <a:avLst/>
          </a:prstGeom>
        </p:spPr>
      </p:pic>
    </p:spTree>
    <p:extLst>
      <p:ext uri="{BB962C8B-B14F-4D97-AF65-F5344CB8AC3E}">
        <p14:creationId xmlns:p14="http://schemas.microsoft.com/office/powerpoint/2010/main" val="2206394222"/>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2" name="Kép 1">
            <a:extLst>
              <a:ext uri="{FF2B5EF4-FFF2-40B4-BE49-F238E27FC236}">
                <a16:creationId xmlns:a16="http://schemas.microsoft.com/office/drawing/2014/main" id="{93B644D4-FA8D-F4B1-20D9-757066323DCA}"/>
              </a:ext>
            </a:extLst>
          </p:cNvPr>
          <p:cNvPicPr>
            <a:picLocks noChangeAspect="1"/>
          </p:cNvPicPr>
          <p:nvPr/>
        </p:nvPicPr>
        <p:blipFill>
          <a:blip r:embed="rId3"/>
          <a:srcRect l="4066" t="4034" r="3340" b="3963"/>
          <a:stretch/>
        </p:blipFill>
        <p:spPr>
          <a:xfrm>
            <a:off x="2407299" y="1548882"/>
            <a:ext cx="7715866" cy="3974841"/>
          </a:xfrm>
          <a:prstGeom prst="rect">
            <a:avLst/>
          </a:prstGeom>
        </p:spPr>
      </p:pic>
    </p:spTree>
    <p:extLst>
      <p:ext uri="{BB962C8B-B14F-4D97-AF65-F5344CB8AC3E}">
        <p14:creationId xmlns:p14="http://schemas.microsoft.com/office/powerpoint/2010/main" val="2560407820"/>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0" y="11"/>
            <a:ext cx="12191980" cy="6857989"/>
          </a:xfrm>
          <a:prstGeom prst="rect">
            <a:avLst/>
          </a:prstGeom>
        </p:spPr>
      </p:pic>
      <p:pic>
        <p:nvPicPr>
          <p:cNvPr id="2" name="Kép 1" descr="A képen szöveg, képernyőkép, ember, Webhely látható&#10;&#10;Automatikusan generált leírás">
            <a:extLst>
              <a:ext uri="{FF2B5EF4-FFF2-40B4-BE49-F238E27FC236}">
                <a16:creationId xmlns:a16="http://schemas.microsoft.com/office/drawing/2014/main" id="{762FB20C-0B45-764A-963C-B1D3F40EE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355" y="1295167"/>
            <a:ext cx="3680108" cy="2070061"/>
          </a:xfrm>
          <a:prstGeom prst="rect">
            <a:avLst/>
          </a:prstGeom>
        </p:spPr>
      </p:pic>
      <p:pic>
        <p:nvPicPr>
          <p:cNvPr id="3" name="Kép 2" descr="A képen szöveg, képernyőkép, Emberi arc, ember látható&#10;&#10;Automatikusan generált leírás">
            <a:extLst>
              <a:ext uri="{FF2B5EF4-FFF2-40B4-BE49-F238E27FC236}">
                <a16:creationId xmlns:a16="http://schemas.microsoft.com/office/drawing/2014/main" id="{35715258-FB6F-0596-350E-5EC8D9863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0257" y="1284782"/>
            <a:ext cx="3698571" cy="2080446"/>
          </a:xfrm>
          <a:prstGeom prst="rect">
            <a:avLst/>
          </a:prstGeom>
        </p:spPr>
      </p:pic>
      <p:pic>
        <p:nvPicPr>
          <p:cNvPr id="4" name="Kép 3" descr="A képen szöveg, képernyőkép, szoftver, Multimédiás szoftver látható&#10;&#10;Automatikusan generált leírás">
            <a:extLst>
              <a:ext uri="{FF2B5EF4-FFF2-40B4-BE49-F238E27FC236}">
                <a16:creationId xmlns:a16="http://schemas.microsoft.com/office/drawing/2014/main" id="{8F096C13-0930-0D4D-788A-83AEF7E76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4538" y="3375613"/>
            <a:ext cx="3535719" cy="1988842"/>
          </a:xfrm>
          <a:prstGeom prst="rect">
            <a:avLst/>
          </a:prstGeom>
        </p:spPr>
      </p:pic>
      <p:pic>
        <p:nvPicPr>
          <p:cNvPr id="5" name="Kép 4" descr="A képen szöveg, képernyőkép, szoftver, Számítógépes ikon látható&#10;&#10;Automatikusan generált leírás">
            <a:extLst>
              <a:ext uri="{FF2B5EF4-FFF2-40B4-BE49-F238E27FC236}">
                <a16:creationId xmlns:a16="http://schemas.microsoft.com/office/drawing/2014/main" id="{B4D704FB-CB7C-1D4C-4A99-1A7681CEAB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0256" y="3262075"/>
            <a:ext cx="3680109" cy="2070061"/>
          </a:xfrm>
          <a:prstGeom prst="rect">
            <a:avLst/>
          </a:prstGeom>
        </p:spPr>
      </p:pic>
      <p:sp>
        <p:nvSpPr>
          <p:cNvPr id="8" name="Szövegdoboz 7">
            <a:extLst>
              <a:ext uri="{FF2B5EF4-FFF2-40B4-BE49-F238E27FC236}">
                <a16:creationId xmlns:a16="http://schemas.microsoft.com/office/drawing/2014/main" id="{8280D92C-9D89-3755-A744-6936D9D28211}"/>
              </a:ext>
            </a:extLst>
          </p:cNvPr>
          <p:cNvSpPr txBox="1"/>
          <p:nvPr/>
        </p:nvSpPr>
        <p:spPr>
          <a:xfrm rot="10800000" flipV="1">
            <a:off x="2939142" y="5521451"/>
            <a:ext cx="6755364" cy="369332"/>
          </a:xfrm>
          <a:prstGeom prst="rect">
            <a:avLst/>
          </a:prstGeom>
          <a:noFill/>
        </p:spPr>
        <p:txBody>
          <a:bodyPr wrap="square">
            <a:spAutoFit/>
          </a:bodyPr>
          <a:lstStyle/>
          <a:p>
            <a:pPr algn="ctr"/>
            <a:r>
              <a:rPr lang="hu-HU" sz="1800" i="1" dirty="0">
                <a:solidFill>
                  <a:srgbClr val="002060"/>
                </a:solidFill>
                <a:latin typeface="Arial Black" panose="020B0A04020102020204" pitchFamily="34" charset="0"/>
              </a:rPr>
              <a:t>Új képi világunk rólunk a világnak!</a:t>
            </a:r>
          </a:p>
        </p:txBody>
      </p:sp>
    </p:spTree>
    <p:extLst>
      <p:ext uri="{BB962C8B-B14F-4D97-AF65-F5344CB8AC3E}">
        <p14:creationId xmlns:p14="http://schemas.microsoft.com/office/powerpoint/2010/main" val="671198858"/>
      </p:ext>
    </p:extLst>
  </p:cSld>
  <p:clrMapOvr>
    <a:masterClrMapping/>
  </p:clrMapOvr>
  <p:transition spd="slow">
    <p:wheel spokes="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5" name="Kép 4" descr="A képen szöveg, képernyőkép, szoftver, Multimédiás szoftver látható&#10;&#10;Automatikusan generált leírás">
            <a:extLst>
              <a:ext uri="{FF2B5EF4-FFF2-40B4-BE49-F238E27FC236}">
                <a16:creationId xmlns:a16="http://schemas.microsoft.com/office/drawing/2014/main" id="{D782A6D8-A049-1764-6B50-FBE509BA1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567" y="1269801"/>
            <a:ext cx="7716308" cy="4340424"/>
          </a:xfrm>
          <a:prstGeom prst="rect">
            <a:avLst/>
          </a:prstGeom>
        </p:spPr>
      </p:pic>
    </p:spTree>
    <p:extLst>
      <p:ext uri="{BB962C8B-B14F-4D97-AF65-F5344CB8AC3E}">
        <p14:creationId xmlns:p14="http://schemas.microsoft.com/office/powerpoint/2010/main" val="4106910303"/>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3" name="Kép 2" descr="A képen szöveg, képernyőkép, szoftver, Weblap látható&#10;&#10;Automatikusan generált leírás">
            <a:extLst>
              <a:ext uri="{FF2B5EF4-FFF2-40B4-BE49-F238E27FC236}">
                <a16:creationId xmlns:a16="http://schemas.microsoft.com/office/drawing/2014/main" id="{6D860FF6-360D-80EA-62B6-D43CB6B4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793" y="1259633"/>
            <a:ext cx="7696719" cy="4329404"/>
          </a:xfrm>
          <a:prstGeom prst="rect">
            <a:avLst/>
          </a:prstGeom>
        </p:spPr>
      </p:pic>
    </p:spTree>
    <p:extLst>
      <p:ext uri="{BB962C8B-B14F-4D97-AF65-F5344CB8AC3E}">
        <p14:creationId xmlns:p14="http://schemas.microsoft.com/office/powerpoint/2010/main" val="2838985848"/>
      </p:ext>
    </p:extLst>
  </p:cSld>
  <p:clrMapOvr>
    <a:masterClrMapping/>
  </p:clrMapOvr>
  <p:transition spd="slow">
    <p:wheel spokes="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4" name="Kép 3" descr="A képen könyvtár, szoba, fedett pályás, könyvszekrény látható&#10;&#10;Automatikusan generált leírás">
            <a:extLst>
              <a:ext uri="{FF2B5EF4-FFF2-40B4-BE49-F238E27FC236}">
                <a16:creationId xmlns:a16="http://schemas.microsoft.com/office/drawing/2014/main" id="{B90C0348-E9DD-F1B5-0ED6-4F47BF54B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4966" y="1206759"/>
            <a:ext cx="2222241" cy="2222241"/>
          </a:xfrm>
          <a:prstGeom prst="rect">
            <a:avLst/>
          </a:prstGeom>
        </p:spPr>
      </p:pic>
      <p:pic>
        <p:nvPicPr>
          <p:cNvPr id="8" name="Kép 7" descr="A képen Emberi arc, személy, ruházat, asztal látható&#10;&#10;Automatikusan generált leírás">
            <a:extLst>
              <a:ext uri="{FF2B5EF4-FFF2-40B4-BE49-F238E27FC236}">
                <a16:creationId xmlns:a16="http://schemas.microsoft.com/office/drawing/2014/main" id="{4A85B505-7990-AE1B-0CF2-5B8E9E7D4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725" y="3429000"/>
            <a:ext cx="2222241" cy="2222241"/>
          </a:xfrm>
          <a:prstGeom prst="rect">
            <a:avLst/>
          </a:prstGeom>
        </p:spPr>
      </p:pic>
      <p:pic>
        <p:nvPicPr>
          <p:cNvPr id="10" name="Kép 9" descr="A képen személy, ruházat, könyv, fedett pályás látható&#10;&#10;Automatikusan generált leírás">
            <a:extLst>
              <a:ext uri="{FF2B5EF4-FFF2-40B4-BE49-F238E27FC236}">
                <a16:creationId xmlns:a16="http://schemas.microsoft.com/office/drawing/2014/main" id="{10E3C547-D941-94D4-6AFE-6F9B7C721977}"/>
              </a:ext>
            </a:extLst>
          </p:cNvPr>
          <p:cNvPicPr>
            <a:picLocks noChangeAspect="1"/>
          </p:cNvPicPr>
          <p:nvPr/>
        </p:nvPicPr>
        <p:blipFill>
          <a:blip r:embed="rId5"/>
          <a:stretch>
            <a:fillRect/>
          </a:stretch>
        </p:blipFill>
        <p:spPr>
          <a:xfrm>
            <a:off x="7197207" y="3429000"/>
            <a:ext cx="2222241" cy="2222241"/>
          </a:xfrm>
          <a:prstGeom prst="rect">
            <a:avLst/>
          </a:prstGeom>
        </p:spPr>
      </p:pic>
      <p:sp>
        <p:nvSpPr>
          <p:cNvPr id="11" name="Szövegdoboz 10">
            <a:extLst>
              <a:ext uri="{FF2B5EF4-FFF2-40B4-BE49-F238E27FC236}">
                <a16:creationId xmlns:a16="http://schemas.microsoft.com/office/drawing/2014/main" id="{876445D4-8D49-4CBB-2AB2-3781B53D53D2}"/>
              </a:ext>
            </a:extLst>
          </p:cNvPr>
          <p:cNvSpPr txBox="1"/>
          <p:nvPr/>
        </p:nvSpPr>
        <p:spPr>
          <a:xfrm>
            <a:off x="2341983" y="2193628"/>
            <a:ext cx="2222241" cy="369332"/>
          </a:xfrm>
          <a:prstGeom prst="rect">
            <a:avLst/>
          </a:prstGeom>
          <a:noFill/>
        </p:spPr>
        <p:txBody>
          <a:bodyPr wrap="square" rtlCol="0">
            <a:spAutoFit/>
          </a:bodyPr>
          <a:lstStyle/>
          <a:p>
            <a:pPr algn="ctr"/>
            <a:r>
              <a:rPr lang="hu-HU" i="1" dirty="0">
                <a:solidFill>
                  <a:srgbClr val="002060"/>
                </a:solidFill>
                <a:latin typeface="Arial Black" panose="020B0A04020102020204" pitchFamily="34" charset="0"/>
              </a:rPr>
              <a:t>Tanulni</a:t>
            </a:r>
          </a:p>
        </p:txBody>
      </p:sp>
      <p:sp>
        <p:nvSpPr>
          <p:cNvPr id="12" name="Szövegdoboz 11">
            <a:extLst>
              <a:ext uri="{FF2B5EF4-FFF2-40B4-BE49-F238E27FC236}">
                <a16:creationId xmlns:a16="http://schemas.microsoft.com/office/drawing/2014/main" id="{97B78986-8B5D-E2BB-0763-88F0DABE9EF9}"/>
              </a:ext>
            </a:extLst>
          </p:cNvPr>
          <p:cNvSpPr txBox="1"/>
          <p:nvPr/>
        </p:nvSpPr>
        <p:spPr>
          <a:xfrm>
            <a:off x="7315200" y="2099388"/>
            <a:ext cx="1688840" cy="646331"/>
          </a:xfrm>
          <a:prstGeom prst="rect">
            <a:avLst/>
          </a:prstGeom>
          <a:noFill/>
        </p:spPr>
        <p:txBody>
          <a:bodyPr wrap="square" rtlCol="0">
            <a:spAutoFit/>
          </a:bodyPr>
          <a:lstStyle/>
          <a:p>
            <a:pPr algn="ctr"/>
            <a:r>
              <a:rPr lang="hu-HU" i="1" dirty="0">
                <a:latin typeface="Arial Black" panose="020B0A04020102020204" pitchFamily="34" charset="0"/>
              </a:rPr>
              <a:t>Egy életen</a:t>
            </a:r>
          </a:p>
          <a:p>
            <a:pPr algn="ctr"/>
            <a:r>
              <a:rPr lang="hu-HU" i="1" dirty="0">
                <a:latin typeface="Arial Black" panose="020B0A04020102020204" pitchFamily="34" charset="0"/>
              </a:rPr>
              <a:t>Át!</a:t>
            </a:r>
          </a:p>
        </p:txBody>
      </p:sp>
      <p:pic>
        <p:nvPicPr>
          <p:cNvPr id="14" name="Kép 13" descr="A képen szimbólum, embléma, jelvény, címerpajzs látható&#10;&#10;Automatikusan generált leírás">
            <a:extLst>
              <a:ext uri="{FF2B5EF4-FFF2-40B4-BE49-F238E27FC236}">
                <a16:creationId xmlns:a16="http://schemas.microsoft.com/office/drawing/2014/main" id="{6C9E450A-1282-7576-3BBF-1E2C77FF516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5087" y="3802223"/>
            <a:ext cx="1849018" cy="1849018"/>
          </a:xfrm>
          <a:prstGeom prst="rect">
            <a:avLst/>
          </a:prstGeom>
        </p:spPr>
      </p:pic>
    </p:spTree>
    <p:extLst>
      <p:ext uri="{BB962C8B-B14F-4D97-AF65-F5344CB8AC3E}">
        <p14:creationId xmlns:p14="http://schemas.microsoft.com/office/powerpoint/2010/main" val="1176630055"/>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3" name="Kép 2" descr="A képen ruházat, személy, ég, fiú látható&#10;&#10;Automatikusan generált leírás">
            <a:extLst>
              <a:ext uri="{FF2B5EF4-FFF2-40B4-BE49-F238E27FC236}">
                <a16:creationId xmlns:a16="http://schemas.microsoft.com/office/drawing/2014/main" id="{418F0311-EC96-D90E-7EC4-E4E9D9C7DC9D}"/>
              </a:ext>
            </a:extLst>
          </p:cNvPr>
          <p:cNvPicPr>
            <a:picLocks noChangeAspect="1"/>
          </p:cNvPicPr>
          <p:nvPr/>
        </p:nvPicPr>
        <p:blipFill>
          <a:blip r:embed="rId3"/>
          <a:stretch>
            <a:fillRect/>
          </a:stretch>
        </p:blipFill>
        <p:spPr>
          <a:xfrm>
            <a:off x="3949181" y="913622"/>
            <a:ext cx="4293638" cy="4293638"/>
          </a:xfrm>
          <a:prstGeom prst="rect">
            <a:avLst/>
          </a:prstGeom>
        </p:spPr>
      </p:pic>
      <p:sp>
        <p:nvSpPr>
          <p:cNvPr id="4" name="Szövegdoboz 3">
            <a:extLst>
              <a:ext uri="{FF2B5EF4-FFF2-40B4-BE49-F238E27FC236}">
                <a16:creationId xmlns:a16="http://schemas.microsoft.com/office/drawing/2014/main" id="{6451E5AF-2F36-CDED-7C44-2F15DA3C1F05}"/>
              </a:ext>
            </a:extLst>
          </p:cNvPr>
          <p:cNvSpPr txBox="1"/>
          <p:nvPr/>
        </p:nvSpPr>
        <p:spPr>
          <a:xfrm>
            <a:off x="961053" y="5514392"/>
            <a:ext cx="10170367" cy="646331"/>
          </a:xfrm>
          <a:prstGeom prst="rect">
            <a:avLst/>
          </a:prstGeom>
          <a:noFill/>
        </p:spPr>
        <p:txBody>
          <a:bodyPr wrap="square" rtlCol="0">
            <a:spAutoFit/>
          </a:bodyPr>
          <a:lstStyle/>
          <a:p>
            <a:pPr algn="ctr"/>
            <a:r>
              <a:rPr lang="hu-HU" i="1" dirty="0">
                <a:solidFill>
                  <a:srgbClr val="002060"/>
                </a:solidFill>
                <a:latin typeface="Arial Black" panose="020B0A04020102020204" pitchFamily="34" charset="0"/>
              </a:rPr>
              <a:t>Legyél idős vagy fiatal dolgozz bármely területen és bárhol a világunkban őrizd világunkat tisztelettel.</a:t>
            </a:r>
          </a:p>
        </p:txBody>
      </p:sp>
      <p:pic>
        <p:nvPicPr>
          <p:cNvPr id="9" name="Kép 8" descr="A képen embléma, szimbólum, Védjegy, Grafika látható&#10;&#10;Automatikusan generált leírás">
            <a:extLst>
              <a:ext uri="{FF2B5EF4-FFF2-40B4-BE49-F238E27FC236}">
                <a16:creationId xmlns:a16="http://schemas.microsoft.com/office/drawing/2014/main" id="{177DCB7A-751E-8F79-1563-285C1459D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522" y="1672180"/>
            <a:ext cx="1193143" cy="1205978"/>
          </a:xfrm>
          <a:prstGeom prst="rect">
            <a:avLst/>
          </a:prstGeom>
        </p:spPr>
      </p:pic>
    </p:spTree>
    <p:extLst>
      <p:ext uri="{BB962C8B-B14F-4D97-AF65-F5344CB8AC3E}">
        <p14:creationId xmlns:p14="http://schemas.microsoft.com/office/powerpoint/2010/main" val="520003351"/>
      </p:ext>
    </p:extLst>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sp>
        <p:nvSpPr>
          <p:cNvPr id="9" name="Szövegdoboz 8">
            <a:extLst>
              <a:ext uri="{FF2B5EF4-FFF2-40B4-BE49-F238E27FC236}">
                <a16:creationId xmlns:a16="http://schemas.microsoft.com/office/drawing/2014/main" id="{A70483D1-9BA0-5955-0269-3AE48FECCB6B}"/>
              </a:ext>
            </a:extLst>
          </p:cNvPr>
          <p:cNvSpPr txBox="1"/>
          <p:nvPr/>
        </p:nvSpPr>
        <p:spPr>
          <a:xfrm>
            <a:off x="2258009" y="1072314"/>
            <a:ext cx="7828384" cy="5157053"/>
          </a:xfrm>
          <a:prstGeom prst="rect">
            <a:avLst/>
          </a:prstGeom>
          <a:noFill/>
        </p:spPr>
        <p:txBody>
          <a:bodyPr wrap="square">
            <a:spAutoFit/>
          </a:bodyPr>
          <a:lstStyle/>
          <a:p>
            <a:pPr algn="ctr">
              <a:spcAft>
                <a:spcPts val="1200"/>
              </a:spcAft>
            </a:pPr>
            <a:r>
              <a:rPr lang="hu-HU" sz="1200" i="1" dirty="0">
                <a:solidFill>
                  <a:srgbClr val="2B2B2B"/>
                </a:solidFill>
                <a:effectLst/>
                <a:latin typeface="Arial Black" panose="020B0A04020102020204" pitchFamily="34" charset="0"/>
                <a:ea typeface="Times New Roman" panose="02020603050405020304" pitchFamily="18" charset="0"/>
                <a:cs typeface="Segoe UI" panose="020B0502040204020203" pitchFamily="34" charset="0"/>
              </a:rPr>
              <a:t>Tanulás</a:t>
            </a:r>
            <a:endParaRPr lang="hu-HU" sz="1100" dirty="0">
              <a:effectLst/>
              <a:latin typeface="Times New Roman" panose="02020603050405020304" pitchFamily="18" charset="0"/>
              <a:ea typeface="Times New Roman" panose="02020603050405020304" pitchFamily="18" charset="0"/>
            </a:endParaRPr>
          </a:p>
          <a:p>
            <a:pPr>
              <a:spcAft>
                <a:spcPts val="1200"/>
              </a:spcAft>
            </a:pPr>
            <a:r>
              <a:rPr lang="hu-HU" sz="1200" i="1" dirty="0">
                <a:solidFill>
                  <a:srgbClr val="2B2B2B"/>
                </a:solidFill>
                <a:effectLst/>
                <a:latin typeface="Segoe UI" panose="020B0502040204020203" pitchFamily="34" charset="0"/>
                <a:ea typeface="Times New Roman" panose="02020603050405020304" pitchFamily="18" charset="0"/>
              </a:rPr>
              <a:t>A </a:t>
            </a:r>
            <a:r>
              <a:rPr lang="hu-HU" sz="1200" i="1" dirty="0">
                <a:solidFill>
                  <a:srgbClr val="2B2B2B"/>
                </a:solidFill>
                <a:effectLst/>
                <a:latin typeface="Arial Black" panose="020B0A04020102020204" pitchFamily="34" charset="0"/>
                <a:ea typeface="Times New Roman" panose="02020603050405020304" pitchFamily="18" charset="0"/>
              </a:rPr>
              <a:t>folyamatos önfejlesztés </a:t>
            </a:r>
            <a:r>
              <a:rPr lang="hu-HU" sz="1200" i="1" dirty="0">
                <a:solidFill>
                  <a:srgbClr val="2B2B2B"/>
                </a:solidFill>
                <a:effectLst/>
                <a:latin typeface="Segoe UI" panose="020B0502040204020203" pitchFamily="34" charset="0"/>
                <a:ea typeface="Times New Roman" panose="02020603050405020304" pitchFamily="18" charset="0"/>
              </a:rPr>
              <a:t>számos olyan hozadékkal bír, amely pozitív hatással lehet az életünkre. Alig akad olyan hivatás, amit ne állítana komoly kihívások elé a digitális forradalom: új platformok, új eszközök, új működési modellek jelennek meg, melyek egyik pillanatról a másikra válnak a mindennapi munka elengedhetetlen feltételeivé. Soha nem volt még ennyire fontos, hogy naprakészek legyünk a szakterületünk legújabb trendjeivel kapcsolatban. Egy új program, platform vagy applikáció működésének elsajátítása, egy szakmai tréning elvégzése sokszor rengeteget nyomhat a latban annak érdekében, hogy a már megszerzett tapasztalatunk a digitalizáció korában is releváns, jövőbe mutató tudást jelentsen.</a:t>
            </a:r>
            <a:endParaRPr lang="hu-HU" sz="1100" dirty="0">
              <a:effectLst/>
              <a:latin typeface="Times New Roman" panose="02020603050405020304" pitchFamily="18" charset="0"/>
              <a:ea typeface="Times New Roman" panose="02020603050405020304" pitchFamily="18" charset="0"/>
            </a:endParaRPr>
          </a:p>
          <a:p>
            <a:pPr>
              <a:spcAft>
                <a:spcPts val="1200"/>
              </a:spcAft>
            </a:pPr>
            <a:r>
              <a:rPr lang="hu-HU" sz="1200" i="1" dirty="0">
                <a:solidFill>
                  <a:srgbClr val="2B2B2B"/>
                </a:solidFill>
                <a:effectLst/>
                <a:latin typeface="Segoe UI" panose="020B0502040204020203" pitchFamily="34" charset="0"/>
                <a:ea typeface="Times New Roman" panose="02020603050405020304" pitchFamily="18" charset="0"/>
              </a:rPr>
              <a:t>A </a:t>
            </a:r>
            <a:r>
              <a:rPr lang="hu-HU" sz="1200" i="1" dirty="0">
                <a:solidFill>
                  <a:srgbClr val="2B2B2B"/>
                </a:solidFill>
                <a:effectLst/>
                <a:latin typeface="Arial Black" panose="020B0A04020102020204" pitchFamily="34" charset="0"/>
                <a:ea typeface="Times New Roman" panose="02020603050405020304" pitchFamily="18" charset="0"/>
              </a:rPr>
              <a:t>változásokra való nyitottság, </a:t>
            </a:r>
            <a:r>
              <a:rPr lang="hu-HU" sz="1200" i="1" dirty="0">
                <a:solidFill>
                  <a:srgbClr val="2B2B2B"/>
                </a:solidFill>
                <a:effectLst/>
                <a:latin typeface="Segoe UI" panose="020B0502040204020203" pitchFamily="34" charset="0"/>
                <a:ea typeface="Times New Roman" panose="02020603050405020304" pitchFamily="18" charset="0"/>
              </a:rPr>
              <a:t>az új dolgok kipróbálásában rejlő kockázatok vállalása ráadásul nagymértékben erősíti a </a:t>
            </a:r>
            <a:r>
              <a:rPr lang="hu-HU" sz="1200" i="1" dirty="0" err="1">
                <a:solidFill>
                  <a:srgbClr val="2B2B2B"/>
                </a:solidFill>
                <a:effectLst/>
                <a:latin typeface="Segoe UI" panose="020B0502040204020203" pitchFamily="34" charset="0"/>
                <a:ea typeface="Times New Roman" panose="02020603050405020304" pitchFamily="18" charset="0"/>
              </a:rPr>
              <a:t>rezilienciát</a:t>
            </a:r>
            <a:r>
              <a:rPr lang="hu-HU" sz="1200" i="1" dirty="0">
                <a:solidFill>
                  <a:srgbClr val="2B2B2B"/>
                </a:solidFill>
                <a:effectLst/>
                <a:latin typeface="Segoe UI" panose="020B0502040204020203" pitchFamily="34" charset="0"/>
                <a:ea typeface="Times New Roman" panose="02020603050405020304" pitchFamily="18" charset="0"/>
              </a:rPr>
              <a:t>, vagyis azt a rugalmas ellenálló képességet, mellyel a váratlan akadályokra, az előre nem látott – akár emberpróbálóan nehéz – helyzetekre reagálunk. Olyan korszakban élünk, amikor minden korábbinál gyorsabban következnek be körülöttünk a változások, melyek hatása alól képtelenség kivonni magunkat. Minél nagyobb rutinunk van abban, hogyan engedjük be az életünkbe az új impulzusokat, annál könnyebben találunk rá módot, hogy megküzdjünk az előre nem látott meglepetésekkel, akár a munkahelyünkről, akár a magánéletünkről van szó.</a:t>
            </a:r>
            <a:endParaRPr lang="hu-HU" sz="1100" dirty="0">
              <a:effectLst/>
              <a:latin typeface="Times New Roman" panose="02020603050405020304" pitchFamily="18" charset="0"/>
              <a:ea typeface="Times New Roman" panose="02020603050405020304" pitchFamily="18" charset="0"/>
            </a:endParaRPr>
          </a:p>
          <a:p>
            <a:pPr>
              <a:spcAft>
                <a:spcPts val="1200"/>
              </a:spcAft>
            </a:pPr>
            <a:r>
              <a:rPr lang="hu-HU" sz="1200" i="1" dirty="0">
                <a:solidFill>
                  <a:srgbClr val="2B2B2B"/>
                </a:solidFill>
                <a:effectLst/>
                <a:latin typeface="Segoe UI" panose="020B0502040204020203" pitchFamily="34" charset="0"/>
                <a:ea typeface="Times New Roman" panose="02020603050405020304" pitchFamily="18" charset="0"/>
              </a:rPr>
              <a:t>A </a:t>
            </a:r>
            <a:r>
              <a:rPr lang="hu-HU" sz="1200" i="1" dirty="0">
                <a:solidFill>
                  <a:srgbClr val="2B2B2B"/>
                </a:solidFill>
                <a:effectLst/>
                <a:latin typeface="Arial Black" panose="020B0A04020102020204" pitchFamily="34" charset="0"/>
                <a:ea typeface="Times New Roman" panose="02020603050405020304" pitchFamily="18" charset="0"/>
              </a:rPr>
              <a:t>szemléletmód arra ösztönöz, ne elégedjünk meg a már bejárt utakkal, </a:t>
            </a:r>
            <a:r>
              <a:rPr lang="hu-HU" sz="1200" i="1" dirty="0">
                <a:solidFill>
                  <a:srgbClr val="2B2B2B"/>
                </a:solidFill>
                <a:effectLst/>
                <a:latin typeface="Segoe UI" panose="020B0502040204020203" pitchFamily="34" charset="0"/>
                <a:ea typeface="Times New Roman" panose="02020603050405020304" pitchFamily="18" charset="0"/>
              </a:rPr>
              <a:t>különösen akkor, ha nem ezek az ösvények vezettek a boldogsághoz. Arra biztat, nézzünk újra és újra magunkba, és merjünk új célokat kitűzni, új vágyakat megfogalmazni, ha úgy érezzük, valami hiányzik és nem teljes az életünk. Ha van cél, amiért nap mint nap erőfeszítéseket tehetünk, már önmagában rengeteget számít a mentális jóllétünk tekintetében, az új dolgok megtanulását követő sikerélmény pedig növeli önbizalmunkat, és sokat segíthet a mindennapok kihívásai által okozott stressz és az állandó megfelelési vágyból fakadó szorongás csökkentésében. Rengeteget javíthat az önértékelésünkön, ha megtapasztaljuk, hogy időt és energiát nem sajnálva sikert értünk el valamiben, amire talán nem is tartottuk magunkat képesnek.</a:t>
            </a:r>
            <a:endParaRPr lang="hu-HU" sz="1100" dirty="0">
              <a:effectLst/>
              <a:latin typeface="Times New Roman" panose="02020603050405020304" pitchFamily="18" charset="0"/>
              <a:ea typeface="Times New Roman" panose="02020603050405020304" pitchFamily="18" charset="0"/>
            </a:endParaRPr>
          </a:p>
          <a:p>
            <a:pPr>
              <a:lnSpc>
                <a:spcPct val="115000"/>
              </a:lnSpc>
              <a:spcAft>
                <a:spcPts val="800"/>
              </a:spcAft>
            </a:pPr>
            <a:r>
              <a:rPr lang="hu-HU" sz="1100" i="1" kern="100" dirty="0">
                <a:effectLst/>
                <a:latin typeface="Aptos" panose="020B0004020202020204" pitchFamily="34" charset="0"/>
                <a:ea typeface="Aptos" panose="020B0004020202020204" pitchFamily="34" charset="0"/>
                <a:cs typeface="Times New Roman" panose="02020603050405020304" pitchFamily="18" charset="0"/>
              </a:rPr>
              <a:t> </a:t>
            </a:r>
            <a:endParaRPr lang="hu-HU"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7270133"/>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3" name="Kép 2" descr="A képen bútorok, könyv, fedett pályás, személy látható&#10;&#10;Automatikusan generált leírás">
            <a:extLst>
              <a:ext uri="{FF2B5EF4-FFF2-40B4-BE49-F238E27FC236}">
                <a16:creationId xmlns:a16="http://schemas.microsoft.com/office/drawing/2014/main" id="{EF8F069F-D50E-300A-3B22-6F265393C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552" y="1840461"/>
            <a:ext cx="3170854" cy="3170854"/>
          </a:xfrm>
          <a:prstGeom prst="rect">
            <a:avLst/>
          </a:prstGeom>
        </p:spPr>
      </p:pic>
      <p:sp>
        <p:nvSpPr>
          <p:cNvPr id="4" name="Szövegdoboz 3">
            <a:extLst>
              <a:ext uri="{FF2B5EF4-FFF2-40B4-BE49-F238E27FC236}">
                <a16:creationId xmlns:a16="http://schemas.microsoft.com/office/drawing/2014/main" id="{EB3B7CBC-E4FE-935F-8868-6148CF974CD6}"/>
              </a:ext>
            </a:extLst>
          </p:cNvPr>
          <p:cNvSpPr txBox="1"/>
          <p:nvPr/>
        </p:nvSpPr>
        <p:spPr>
          <a:xfrm>
            <a:off x="1567543" y="5262466"/>
            <a:ext cx="9535886" cy="523220"/>
          </a:xfrm>
          <a:prstGeom prst="rect">
            <a:avLst/>
          </a:prstGeom>
          <a:noFill/>
        </p:spPr>
        <p:txBody>
          <a:bodyPr wrap="square" rtlCol="0">
            <a:spAutoFit/>
          </a:bodyPr>
          <a:lstStyle/>
          <a:p>
            <a:pPr algn="ctr"/>
            <a:r>
              <a:rPr lang="hu-HU" sz="2800" i="1" dirty="0">
                <a:solidFill>
                  <a:srgbClr val="002060"/>
                </a:solidFill>
                <a:latin typeface="Aptos Black" panose="020B0004020202020204" pitchFamily="34" charset="0"/>
              </a:rPr>
              <a:t>Köszönöm figyelmeteket – Eredményes napot kívánok. </a:t>
            </a:r>
          </a:p>
        </p:txBody>
      </p:sp>
      <p:pic>
        <p:nvPicPr>
          <p:cNvPr id="5" name="Kép 4" descr="A képen zászló, szimbólum látható&#10;&#10;Automatikusan generált leírás">
            <a:extLst>
              <a:ext uri="{FF2B5EF4-FFF2-40B4-BE49-F238E27FC236}">
                <a16:creationId xmlns:a16="http://schemas.microsoft.com/office/drawing/2014/main" id="{DF2A137B-C9C7-35B5-E385-EEC0A7F32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424" y="1569133"/>
            <a:ext cx="1928327" cy="1446245"/>
          </a:xfrm>
          <a:prstGeom prst="ellipse">
            <a:avLst/>
          </a:prstGeom>
          <a:ln>
            <a:noFill/>
          </a:ln>
          <a:effectLst>
            <a:softEdge rad="112500"/>
          </a:effectLst>
        </p:spPr>
      </p:pic>
      <p:sp>
        <p:nvSpPr>
          <p:cNvPr id="2" name="Szövegdoboz 1">
            <a:extLst>
              <a:ext uri="{FF2B5EF4-FFF2-40B4-BE49-F238E27FC236}">
                <a16:creationId xmlns:a16="http://schemas.microsoft.com/office/drawing/2014/main" id="{C45A782A-1F56-8473-2B3B-0DCC244CD1EB}"/>
              </a:ext>
            </a:extLst>
          </p:cNvPr>
          <p:cNvSpPr txBox="1"/>
          <p:nvPr/>
        </p:nvSpPr>
        <p:spPr>
          <a:xfrm>
            <a:off x="1259633" y="1072314"/>
            <a:ext cx="9265298" cy="394467"/>
          </a:xfrm>
          <a:prstGeom prst="rect">
            <a:avLst/>
          </a:prstGeom>
          <a:noFill/>
        </p:spPr>
        <p:txBody>
          <a:bodyPr wrap="square" rtlCol="0">
            <a:spAutoFit/>
          </a:bodyPr>
          <a:lstStyle/>
          <a:p>
            <a:pPr algn="ctr">
              <a:lnSpc>
                <a:spcPct val="115000"/>
              </a:lnSpc>
              <a:spcAft>
                <a:spcPts val="3000"/>
              </a:spcAft>
            </a:pPr>
            <a:r>
              <a:rPr lang="hu-HU" sz="1800" i="1" kern="0" dirty="0">
                <a:solidFill>
                  <a:srgbClr val="353535"/>
                </a:solidFill>
                <a:effectLst/>
                <a:latin typeface="Arial Black" panose="020B0A04020102020204" pitchFamily="34" charset="0"/>
                <a:ea typeface="Times New Roman" panose="02020603050405020304" pitchFamily="18" charset="0"/>
                <a:cs typeface="Poppins Light" panose="00000400000000000000" pitchFamily="2" charset="-18"/>
              </a:rPr>
              <a:t>„A múltból merítünk, a jelent megéljük, a jövőt pedig építjük”</a:t>
            </a:r>
            <a:endParaRPr lang="hu-H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09117791"/>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3" name="Kép 2" descr="A képen ruházat, személy, ember, esemény látható&#10;&#10;Automatikusan generált leírás">
            <a:extLst>
              <a:ext uri="{FF2B5EF4-FFF2-40B4-BE49-F238E27FC236}">
                <a16:creationId xmlns:a16="http://schemas.microsoft.com/office/drawing/2014/main" id="{A0F68A4E-12E0-9CEE-2248-857D8958D097}"/>
              </a:ext>
            </a:extLst>
          </p:cNvPr>
          <p:cNvPicPr>
            <a:picLocks noChangeAspect="1"/>
          </p:cNvPicPr>
          <p:nvPr/>
        </p:nvPicPr>
        <p:blipFill>
          <a:blip r:embed="rId3">
            <a:extLst>
              <a:ext uri="{28A0092B-C50C-407E-A947-70E740481C1C}">
                <a14:useLocalDpi xmlns:a14="http://schemas.microsoft.com/office/drawing/2010/main" val="0"/>
              </a:ext>
            </a:extLst>
          </a:blip>
          <a:srcRect t="32361" b="24861"/>
          <a:stretch/>
        </p:blipFill>
        <p:spPr>
          <a:xfrm>
            <a:off x="2452820" y="930259"/>
            <a:ext cx="7473761" cy="2251090"/>
          </a:xfrm>
          <a:prstGeom prst="rect">
            <a:avLst/>
          </a:prstGeom>
        </p:spPr>
      </p:pic>
      <p:pic>
        <p:nvPicPr>
          <p:cNvPr id="5" name="Kép 4" descr="A képen szöveg, Betűtípus, képernyőkép, embléma látható&#10;&#10;Automatikusan generált leírás">
            <a:extLst>
              <a:ext uri="{FF2B5EF4-FFF2-40B4-BE49-F238E27FC236}">
                <a16:creationId xmlns:a16="http://schemas.microsoft.com/office/drawing/2014/main" id="{91088D97-F8BA-D834-F70B-6E5655973D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820" y="3181349"/>
            <a:ext cx="3981450" cy="1299315"/>
          </a:xfrm>
          <a:prstGeom prst="rect">
            <a:avLst/>
          </a:prstGeom>
        </p:spPr>
      </p:pic>
      <p:pic>
        <p:nvPicPr>
          <p:cNvPr id="8" name="Kép 7" descr="A képen szöveg, képernyőkép, Betűtípus, embléma látható&#10;&#10;Automatikusan generált leírás">
            <a:extLst>
              <a:ext uri="{FF2B5EF4-FFF2-40B4-BE49-F238E27FC236}">
                <a16:creationId xmlns:a16="http://schemas.microsoft.com/office/drawing/2014/main" id="{1F0C95C9-86BD-B609-CC02-8DCD6DE12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flipV="1">
            <a:off x="2452820" y="4480664"/>
            <a:ext cx="8329479" cy="1274819"/>
          </a:xfrm>
          <a:prstGeom prst="rect">
            <a:avLst/>
          </a:prstGeom>
        </p:spPr>
      </p:pic>
      <p:sp>
        <p:nvSpPr>
          <p:cNvPr id="9" name="Szövegdoboz 8">
            <a:extLst>
              <a:ext uri="{FF2B5EF4-FFF2-40B4-BE49-F238E27FC236}">
                <a16:creationId xmlns:a16="http://schemas.microsoft.com/office/drawing/2014/main" id="{8B3AADB0-BBCC-EA28-1842-6B29D403AA03}"/>
              </a:ext>
            </a:extLst>
          </p:cNvPr>
          <p:cNvSpPr txBox="1"/>
          <p:nvPr/>
        </p:nvSpPr>
        <p:spPr>
          <a:xfrm>
            <a:off x="6624735" y="3629608"/>
            <a:ext cx="3041779" cy="523220"/>
          </a:xfrm>
          <a:prstGeom prst="rect">
            <a:avLst/>
          </a:prstGeom>
          <a:noFill/>
        </p:spPr>
        <p:txBody>
          <a:bodyPr wrap="square" rtlCol="0">
            <a:spAutoFit/>
          </a:bodyPr>
          <a:lstStyle/>
          <a:p>
            <a:pPr algn="ctr"/>
            <a:r>
              <a:rPr lang="hu-HU" sz="2800" i="1" dirty="0">
                <a:solidFill>
                  <a:srgbClr val="002060"/>
                </a:solidFill>
                <a:latin typeface="Arial Black" panose="020B0A04020102020204" pitchFamily="34" charset="0"/>
              </a:rPr>
              <a:t>Felkészültünk!</a:t>
            </a:r>
          </a:p>
        </p:txBody>
      </p:sp>
    </p:spTree>
    <p:extLst>
      <p:ext uri="{BB962C8B-B14F-4D97-AF65-F5344CB8AC3E}">
        <p14:creationId xmlns:p14="http://schemas.microsoft.com/office/powerpoint/2010/main" val="4125555099"/>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pic>
        <p:nvPicPr>
          <p:cNvPr id="2" name="Kép 1" descr="A képen személy, ruházat, szöveg, mosoly látható&#10;&#10;Automatikusan generált leírás">
            <a:extLst>
              <a:ext uri="{FF2B5EF4-FFF2-40B4-BE49-F238E27FC236}">
                <a16:creationId xmlns:a16="http://schemas.microsoft.com/office/drawing/2014/main" id="{D85AD4BD-F36A-766C-20C2-B71D90E837F8}"/>
              </a:ext>
            </a:extLst>
          </p:cNvPr>
          <p:cNvPicPr>
            <a:picLocks noChangeAspect="1"/>
          </p:cNvPicPr>
          <p:nvPr/>
        </p:nvPicPr>
        <p:blipFill>
          <a:blip r:embed="rId3"/>
          <a:stretch>
            <a:fillRect/>
          </a:stretch>
        </p:blipFill>
        <p:spPr>
          <a:xfrm>
            <a:off x="2644720" y="833238"/>
            <a:ext cx="7049592" cy="2507121"/>
          </a:xfrm>
          <a:prstGeom prst="rect">
            <a:avLst/>
          </a:prstGeom>
        </p:spPr>
      </p:pic>
      <p:pic>
        <p:nvPicPr>
          <p:cNvPr id="5" name="Kép 4">
            <a:extLst>
              <a:ext uri="{FF2B5EF4-FFF2-40B4-BE49-F238E27FC236}">
                <a16:creationId xmlns:a16="http://schemas.microsoft.com/office/drawing/2014/main" id="{326627C9-842A-0EBD-0674-7A25F90A328E}"/>
              </a:ext>
            </a:extLst>
          </p:cNvPr>
          <p:cNvPicPr>
            <a:picLocks noChangeAspect="1"/>
          </p:cNvPicPr>
          <p:nvPr/>
        </p:nvPicPr>
        <p:blipFill rotWithShape="1">
          <a:blip r:embed="rId4"/>
          <a:srcRect l="21108" t="10825" r="4503" b="16494"/>
          <a:stretch/>
        </p:blipFill>
        <p:spPr>
          <a:xfrm>
            <a:off x="4245427" y="3340359"/>
            <a:ext cx="4105470" cy="2674128"/>
          </a:xfrm>
          <a:prstGeom prst="rect">
            <a:avLst/>
          </a:prstGeom>
        </p:spPr>
      </p:pic>
      <p:sp>
        <p:nvSpPr>
          <p:cNvPr id="8" name="Szövegdoboz 7">
            <a:extLst>
              <a:ext uri="{FF2B5EF4-FFF2-40B4-BE49-F238E27FC236}">
                <a16:creationId xmlns:a16="http://schemas.microsoft.com/office/drawing/2014/main" id="{6F610463-253A-17C2-FBA5-8439D2F5A0A1}"/>
              </a:ext>
            </a:extLst>
          </p:cNvPr>
          <p:cNvSpPr txBox="1"/>
          <p:nvPr/>
        </p:nvSpPr>
        <p:spPr>
          <a:xfrm>
            <a:off x="2230015" y="4338735"/>
            <a:ext cx="1651519" cy="1200329"/>
          </a:xfrm>
          <a:prstGeom prst="rect">
            <a:avLst/>
          </a:prstGeom>
          <a:noFill/>
        </p:spPr>
        <p:txBody>
          <a:bodyPr wrap="square">
            <a:spAutoFit/>
          </a:bodyPr>
          <a:lstStyle/>
          <a:p>
            <a:pPr algn="ctr"/>
            <a:r>
              <a:rPr lang="hu-HU" i="1" dirty="0">
                <a:solidFill>
                  <a:srgbClr val="002060"/>
                </a:solidFill>
                <a:latin typeface="Arial Black" panose="020B0A04020102020204" pitchFamily="34" charset="0"/>
              </a:rPr>
              <a:t>Kormányzó</a:t>
            </a:r>
          </a:p>
          <a:p>
            <a:pPr algn="ctr"/>
            <a:r>
              <a:rPr lang="hu-HU" i="1" dirty="0">
                <a:solidFill>
                  <a:srgbClr val="002060"/>
                </a:solidFill>
              </a:rPr>
              <a:t>Alkormányzók</a:t>
            </a:r>
          </a:p>
          <a:p>
            <a:pPr algn="ctr"/>
            <a:r>
              <a:rPr lang="hu-HU" i="1" dirty="0">
                <a:solidFill>
                  <a:srgbClr val="002060"/>
                </a:solidFill>
              </a:rPr>
              <a:t>2024-2025 Lions évben</a:t>
            </a:r>
          </a:p>
        </p:txBody>
      </p:sp>
      <p:sp>
        <p:nvSpPr>
          <p:cNvPr id="11" name="Szövegdoboz 10">
            <a:extLst>
              <a:ext uri="{FF2B5EF4-FFF2-40B4-BE49-F238E27FC236}">
                <a16:creationId xmlns:a16="http://schemas.microsoft.com/office/drawing/2014/main" id="{9AB5B03E-1CF2-025E-CB8E-5566F609E109}"/>
              </a:ext>
            </a:extLst>
          </p:cNvPr>
          <p:cNvSpPr txBox="1"/>
          <p:nvPr/>
        </p:nvSpPr>
        <p:spPr>
          <a:xfrm rot="10800000" flipV="1">
            <a:off x="8126940" y="4576149"/>
            <a:ext cx="3694946" cy="1070742"/>
          </a:xfrm>
          <a:prstGeom prst="rect">
            <a:avLst/>
          </a:prstGeom>
          <a:noFill/>
        </p:spPr>
        <p:txBody>
          <a:bodyPr wrap="square">
            <a:spAutoFit/>
          </a:bodyPr>
          <a:lstStyle/>
          <a:p>
            <a:pPr algn="ctr">
              <a:lnSpc>
                <a:spcPct val="107000"/>
              </a:lnSpc>
              <a:spcAft>
                <a:spcPts val="800"/>
              </a:spcAft>
            </a:pPr>
            <a:r>
              <a:rPr lang="hu-HU" sz="1800" i="1"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„Keressük, ami összeköt”</a:t>
            </a:r>
          </a:p>
          <a:p>
            <a:pPr algn="ctr">
              <a:lnSpc>
                <a:spcPct val="107000"/>
              </a:lnSpc>
              <a:spcAft>
                <a:spcPts val="800"/>
              </a:spcAft>
            </a:pPr>
            <a:r>
              <a:rPr lang="hu-HU" sz="1800" i="1"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Szeretet, Szolgálat, Felelőség</a:t>
            </a:r>
          </a:p>
        </p:txBody>
      </p:sp>
    </p:spTree>
    <p:extLst>
      <p:ext uri="{BB962C8B-B14F-4D97-AF65-F5344CB8AC3E}">
        <p14:creationId xmlns:p14="http://schemas.microsoft.com/office/powerpoint/2010/main" val="4261113970"/>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0" y="11"/>
            <a:ext cx="12191980" cy="6857989"/>
          </a:xfrm>
          <a:prstGeom prst="rect">
            <a:avLst/>
          </a:prstGeom>
        </p:spPr>
      </p:pic>
      <p:pic>
        <p:nvPicPr>
          <p:cNvPr id="3" name="Kép 2" descr="A képen képernyőkép, személy, kéz, lámpa látható&#10;&#10;Automatikusan generált leírás">
            <a:extLst>
              <a:ext uri="{FF2B5EF4-FFF2-40B4-BE49-F238E27FC236}">
                <a16:creationId xmlns:a16="http://schemas.microsoft.com/office/drawing/2014/main" id="{430572A3-DC81-47AD-1A16-881C5B3DD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237" y="1035790"/>
            <a:ext cx="4001827" cy="2127287"/>
          </a:xfrm>
          <a:prstGeom prst="rect">
            <a:avLst/>
          </a:prstGeom>
        </p:spPr>
      </p:pic>
      <p:pic>
        <p:nvPicPr>
          <p:cNvPr id="4" name="Kép 3">
            <a:extLst>
              <a:ext uri="{FF2B5EF4-FFF2-40B4-BE49-F238E27FC236}">
                <a16:creationId xmlns:a16="http://schemas.microsoft.com/office/drawing/2014/main" id="{0C642D53-4590-90FD-B62F-0D89529657B6}"/>
              </a:ext>
            </a:extLst>
          </p:cNvPr>
          <p:cNvPicPr>
            <a:picLocks noChangeAspect="1"/>
          </p:cNvPicPr>
          <p:nvPr/>
        </p:nvPicPr>
        <p:blipFill>
          <a:blip r:embed="rId4"/>
          <a:stretch>
            <a:fillRect/>
          </a:stretch>
        </p:blipFill>
        <p:spPr>
          <a:xfrm>
            <a:off x="6177064" y="2303014"/>
            <a:ext cx="3732046" cy="3732046"/>
          </a:xfrm>
          <a:prstGeom prst="rect">
            <a:avLst/>
          </a:prstGeom>
        </p:spPr>
      </p:pic>
      <p:sp>
        <p:nvSpPr>
          <p:cNvPr id="5" name="Szövegdoboz 4">
            <a:extLst>
              <a:ext uri="{FF2B5EF4-FFF2-40B4-BE49-F238E27FC236}">
                <a16:creationId xmlns:a16="http://schemas.microsoft.com/office/drawing/2014/main" id="{90801ADC-AA3B-C244-394E-A41EE8C4A540}"/>
              </a:ext>
            </a:extLst>
          </p:cNvPr>
          <p:cNvSpPr txBox="1"/>
          <p:nvPr/>
        </p:nvSpPr>
        <p:spPr>
          <a:xfrm>
            <a:off x="6177064" y="1268963"/>
            <a:ext cx="4441173" cy="830997"/>
          </a:xfrm>
          <a:prstGeom prst="rect">
            <a:avLst/>
          </a:prstGeom>
          <a:noFill/>
        </p:spPr>
        <p:txBody>
          <a:bodyPr wrap="square" rtlCol="0">
            <a:spAutoFit/>
          </a:bodyPr>
          <a:lstStyle/>
          <a:p>
            <a:pPr algn="ctr"/>
            <a:r>
              <a:rPr lang="hu-HU" sz="2400" i="1" dirty="0">
                <a:solidFill>
                  <a:srgbClr val="002060"/>
                </a:solidFill>
                <a:latin typeface="Arial Black" panose="020B0A04020102020204" pitchFamily="34" charset="0"/>
              </a:rPr>
              <a:t>A világunk folyamatosan</a:t>
            </a:r>
          </a:p>
          <a:p>
            <a:pPr algn="ctr"/>
            <a:r>
              <a:rPr lang="hu-HU" sz="2400" i="1" dirty="0">
                <a:solidFill>
                  <a:srgbClr val="002060"/>
                </a:solidFill>
                <a:latin typeface="Arial Black" panose="020B0A04020102020204" pitchFamily="34" charset="0"/>
              </a:rPr>
              <a:t>változik    </a:t>
            </a:r>
          </a:p>
        </p:txBody>
      </p:sp>
      <p:sp>
        <p:nvSpPr>
          <p:cNvPr id="7" name="Szövegdoboz 6">
            <a:extLst>
              <a:ext uri="{FF2B5EF4-FFF2-40B4-BE49-F238E27FC236}">
                <a16:creationId xmlns:a16="http://schemas.microsoft.com/office/drawing/2014/main" id="{1B797DDE-2189-51EE-BD90-E0EEA10E8650}"/>
              </a:ext>
            </a:extLst>
          </p:cNvPr>
          <p:cNvSpPr txBox="1"/>
          <p:nvPr/>
        </p:nvSpPr>
        <p:spPr>
          <a:xfrm>
            <a:off x="2034073" y="4245429"/>
            <a:ext cx="3732046" cy="1169551"/>
          </a:xfrm>
          <a:prstGeom prst="rect">
            <a:avLst/>
          </a:prstGeom>
          <a:noFill/>
        </p:spPr>
        <p:txBody>
          <a:bodyPr wrap="square" rtlCol="0">
            <a:spAutoFit/>
          </a:bodyPr>
          <a:lstStyle/>
          <a:p>
            <a:pPr algn="ctr"/>
            <a:r>
              <a:rPr lang="hu-HU" dirty="0">
                <a:latin typeface="Arial Black" panose="020B0A04020102020204" pitchFamily="34" charset="0"/>
              </a:rPr>
              <a:t>Használd bátran! </a:t>
            </a:r>
          </a:p>
          <a:p>
            <a:pPr algn="ctr"/>
            <a:r>
              <a:rPr lang="hu-HU" sz="3200" dirty="0">
                <a:latin typeface="Arial Black" panose="020B0A04020102020204" pitchFamily="34" charset="0"/>
              </a:rPr>
              <a:t>Érted van!!</a:t>
            </a:r>
          </a:p>
          <a:p>
            <a:pPr algn="ctr"/>
            <a:r>
              <a:rPr lang="hu-HU" sz="2000" dirty="0">
                <a:latin typeface="Arial Black" panose="020B0A04020102020204" pitchFamily="34" charset="0"/>
              </a:rPr>
              <a:t>Neked segítő!</a:t>
            </a:r>
          </a:p>
        </p:txBody>
      </p:sp>
    </p:spTree>
    <p:extLst>
      <p:ext uri="{BB962C8B-B14F-4D97-AF65-F5344CB8AC3E}">
        <p14:creationId xmlns:p14="http://schemas.microsoft.com/office/powerpoint/2010/main" val="3672973445"/>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1"/>
            <a:ext cx="12191980" cy="6857989"/>
          </a:xfrm>
          <a:prstGeom prst="rect">
            <a:avLst/>
          </a:prstGeom>
        </p:spPr>
      </p:pic>
      <p:sp>
        <p:nvSpPr>
          <p:cNvPr id="3" name="Szövegdoboz 2">
            <a:extLst>
              <a:ext uri="{FF2B5EF4-FFF2-40B4-BE49-F238E27FC236}">
                <a16:creationId xmlns:a16="http://schemas.microsoft.com/office/drawing/2014/main" id="{823C92A6-0AC5-6FA6-15CF-13E1010A2668}"/>
              </a:ext>
            </a:extLst>
          </p:cNvPr>
          <p:cNvSpPr txBox="1"/>
          <p:nvPr/>
        </p:nvSpPr>
        <p:spPr>
          <a:xfrm>
            <a:off x="1959429" y="933061"/>
            <a:ext cx="8070979" cy="2000548"/>
          </a:xfrm>
          <a:prstGeom prst="rect">
            <a:avLst/>
          </a:prstGeom>
          <a:noFill/>
        </p:spPr>
        <p:txBody>
          <a:bodyPr wrap="square">
            <a:spAutoFit/>
          </a:bodyPr>
          <a:lstStyle/>
          <a:p>
            <a:pPr algn="ctr"/>
            <a:r>
              <a:rPr lang="hu-HU" sz="2400" i="1" dirty="0">
                <a:solidFill>
                  <a:srgbClr val="000000"/>
                </a:solidFill>
                <a:effectLst/>
                <a:latin typeface="Arial Black" panose="020B0A04020102020204" pitchFamily="34" charset="0"/>
              </a:rPr>
              <a:t>Mi vagyunk a Lions International</a:t>
            </a:r>
          </a:p>
          <a:p>
            <a:pPr algn="ctr"/>
            <a:r>
              <a:rPr lang="hu-HU" sz="1600" b="0" i="1" dirty="0">
                <a:solidFill>
                  <a:srgbClr val="002060"/>
                </a:solidFill>
                <a:effectLst/>
                <a:latin typeface="Arial Black" panose="020B0A04020102020204" pitchFamily="34" charset="0"/>
              </a:rPr>
              <a:t>Két történelmi márkánk, a Lions </a:t>
            </a:r>
            <a:r>
              <a:rPr lang="hu-HU" sz="1600" b="0" i="1" dirty="0" err="1">
                <a:solidFill>
                  <a:srgbClr val="002060"/>
                </a:solidFill>
                <a:effectLst/>
                <a:latin typeface="Arial Black" panose="020B0A04020102020204" pitchFamily="34" charset="0"/>
              </a:rPr>
              <a:t>Clubs</a:t>
            </a:r>
            <a:r>
              <a:rPr lang="hu-HU" sz="1600" b="0" i="1" dirty="0">
                <a:solidFill>
                  <a:srgbClr val="002060"/>
                </a:solidFill>
                <a:effectLst/>
                <a:latin typeface="Arial Black" panose="020B0A04020102020204" pitchFamily="34" charset="0"/>
              </a:rPr>
              <a:t> International és a Lions </a:t>
            </a:r>
            <a:r>
              <a:rPr lang="hu-HU" sz="1600" b="0" i="1" dirty="0" err="1">
                <a:solidFill>
                  <a:srgbClr val="002060"/>
                </a:solidFill>
                <a:effectLst/>
                <a:latin typeface="Arial Black" panose="020B0A04020102020204" pitchFamily="34" charset="0"/>
              </a:rPr>
              <a:t>Clubs</a:t>
            </a:r>
            <a:r>
              <a:rPr lang="hu-HU" sz="1600" b="0" i="1" dirty="0">
                <a:solidFill>
                  <a:srgbClr val="002060"/>
                </a:solidFill>
                <a:effectLst/>
                <a:latin typeface="Arial Black" panose="020B0A04020102020204" pitchFamily="34" charset="0"/>
              </a:rPr>
              <a:t> International </a:t>
            </a:r>
            <a:r>
              <a:rPr lang="hu-HU" sz="1600" b="0" i="1" dirty="0" err="1">
                <a:solidFill>
                  <a:srgbClr val="002060"/>
                </a:solidFill>
                <a:effectLst/>
                <a:latin typeface="Arial Black" panose="020B0A04020102020204" pitchFamily="34" charset="0"/>
              </a:rPr>
              <a:t>Foundation</a:t>
            </a:r>
            <a:r>
              <a:rPr lang="hu-HU" sz="1600" b="0" i="1" dirty="0">
                <a:solidFill>
                  <a:srgbClr val="002060"/>
                </a:solidFill>
                <a:effectLst/>
                <a:latin typeface="Arial Black" panose="020B0A04020102020204" pitchFamily="34" charset="0"/>
              </a:rPr>
              <a:t> (LCIF) egyetlen </a:t>
            </a:r>
            <a:r>
              <a:rPr lang="hu-HU" sz="2000" b="0" i="1" dirty="0">
                <a:solidFill>
                  <a:srgbClr val="FF0000"/>
                </a:solidFill>
                <a:effectLst/>
                <a:latin typeface="Arial Black" panose="020B0A04020102020204" pitchFamily="34" charset="0"/>
              </a:rPr>
              <a:t>"ernyőmárka" </a:t>
            </a:r>
            <a:r>
              <a:rPr lang="hu-HU" sz="1600" b="0" i="1" dirty="0">
                <a:solidFill>
                  <a:srgbClr val="002060"/>
                </a:solidFill>
                <a:effectLst/>
                <a:latin typeface="Arial Black" panose="020B0A04020102020204" pitchFamily="34" charset="0"/>
              </a:rPr>
              <a:t>– Lions International – alatt egyesült, hogy beszélhessünk a világnak kollektív szolgálatunkról és hatásunkról. Mert a világ egynek lát minket. Oroszlánként tekintenek ránk. És az igazság az, hogy egységesek vagyunk a szolgálat küldetésében.</a:t>
            </a:r>
          </a:p>
        </p:txBody>
      </p:sp>
      <p:pic>
        <p:nvPicPr>
          <p:cNvPr id="4" name="Kép 3">
            <a:extLst>
              <a:ext uri="{FF2B5EF4-FFF2-40B4-BE49-F238E27FC236}">
                <a16:creationId xmlns:a16="http://schemas.microsoft.com/office/drawing/2014/main" id="{CA705FCF-1A06-C2F5-57A7-E4AEC4B2A2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25551" y="2192693"/>
            <a:ext cx="4357396" cy="4357396"/>
          </a:xfrm>
          <a:prstGeom prst="rect">
            <a:avLst/>
          </a:prstGeom>
        </p:spPr>
      </p:pic>
    </p:spTree>
    <p:extLst>
      <p:ext uri="{BB962C8B-B14F-4D97-AF65-F5344CB8AC3E}">
        <p14:creationId xmlns:p14="http://schemas.microsoft.com/office/powerpoint/2010/main" val="2955332315"/>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sp>
        <p:nvSpPr>
          <p:cNvPr id="3" name="Szövegdoboz 2">
            <a:extLst>
              <a:ext uri="{FF2B5EF4-FFF2-40B4-BE49-F238E27FC236}">
                <a16:creationId xmlns:a16="http://schemas.microsoft.com/office/drawing/2014/main" id="{9F09BA6E-D910-B301-ADCC-BE36AEBB1C15}"/>
              </a:ext>
            </a:extLst>
          </p:cNvPr>
          <p:cNvSpPr txBox="1"/>
          <p:nvPr/>
        </p:nvSpPr>
        <p:spPr>
          <a:xfrm>
            <a:off x="1931437" y="1166328"/>
            <a:ext cx="8537509" cy="1323439"/>
          </a:xfrm>
          <a:prstGeom prst="rect">
            <a:avLst/>
          </a:prstGeom>
          <a:noFill/>
        </p:spPr>
        <p:txBody>
          <a:bodyPr wrap="square">
            <a:spAutoFit/>
          </a:bodyPr>
          <a:lstStyle/>
          <a:p>
            <a:pPr algn="ctr"/>
            <a:r>
              <a:rPr lang="hu-HU" sz="2400" b="0" i="1" dirty="0">
                <a:solidFill>
                  <a:srgbClr val="000000"/>
                </a:solidFill>
                <a:effectLst/>
                <a:latin typeface="Arial Black" panose="020B0A04020102020204" pitchFamily="34" charset="0"/>
              </a:rPr>
              <a:t>Küldetésnyilatkozatunk!</a:t>
            </a:r>
          </a:p>
          <a:p>
            <a:pPr algn="ctr"/>
            <a:r>
              <a:rPr lang="hu-HU" sz="1400" b="0" i="1" dirty="0">
                <a:solidFill>
                  <a:srgbClr val="002060"/>
                </a:solidFill>
                <a:effectLst/>
                <a:latin typeface="Arial Black" panose="020B0A04020102020204" pitchFamily="34" charset="0"/>
              </a:rPr>
              <a:t>„A Lions klubok, önkéntesek és partnereik felhatalmazása az egészség és a jólét javítására, a közösségek megerősítésére és a rászorulók támogatására humanitárius szolgáltatások és támogatások révén, amelyek világszerte hatással vannak az életekre, valamint ösztönzik a békét és a nemzetközi megértést”</a:t>
            </a:r>
            <a:endParaRPr lang="hu-HU" sz="1400" i="1" dirty="0">
              <a:solidFill>
                <a:srgbClr val="002060"/>
              </a:solidFill>
              <a:latin typeface="Arial Black" panose="020B0A04020102020204" pitchFamily="34" charset="0"/>
            </a:endParaRPr>
          </a:p>
        </p:txBody>
      </p:sp>
      <p:pic>
        <p:nvPicPr>
          <p:cNvPr id="5" name="Kép 4" descr="A képen ruházat, személy, ég, fiú látható&#10;&#10;Automatikusan generált leírás">
            <a:extLst>
              <a:ext uri="{FF2B5EF4-FFF2-40B4-BE49-F238E27FC236}">
                <a16:creationId xmlns:a16="http://schemas.microsoft.com/office/drawing/2014/main" id="{2319AA11-B2EC-893B-3EC9-E5CD562A0FA4}"/>
              </a:ext>
            </a:extLst>
          </p:cNvPr>
          <p:cNvPicPr>
            <a:picLocks noChangeAspect="1"/>
          </p:cNvPicPr>
          <p:nvPr/>
        </p:nvPicPr>
        <p:blipFill>
          <a:blip r:embed="rId3"/>
          <a:stretch>
            <a:fillRect/>
          </a:stretch>
        </p:blipFill>
        <p:spPr>
          <a:xfrm>
            <a:off x="4620985" y="2825619"/>
            <a:ext cx="2950029" cy="2950029"/>
          </a:xfrm>
          <a:prstGeom prst="rect">
            <a:avLst/>
          </a:prstGeom>
        </p:spPr>
      </p:pic>
    </p:spTree>
    <p:extLst>
      <p:ext uri="{BB962C8B-B14F-4D97-AF65-F5344CB8AC3E}">
        <p14:creationId xmlns:p14="http://schemas.microsoft.com/office/powerpoint/2010/main" val="3189016185"/>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0"/>
            <a:ext cx="12191980" cy="6857989"/>
          </a:xfrm>
          <a:prstGeom prst="rect">
            <a:avLst/>
          </a:prstGeom>
        </p:spPr>
      </p:pic>
      <p:sp>
        <p:nvSpPr>
          <p:cNvPr id="3" name="Szövegdoboz 2">
            <a:extLst>
              <a:ext uri="{FF2B5EF4-FFF2-40B4-BE49-F238E27FC236}">
                <a16:creationId xmlns:a16="http://schemas.microsoft.com/office/drawing/2014/main" id="{C9718E9F-17D7-0BC2-8BB0-225FF7683811}"/>
              </a:ext>
            </a:extLst>
          </p:cNvPr>
          <p:cNvSpPr txBox="1"/>
          <p:nvPr/>
        </p:nvSpPr>
        <p:spPr>
          <a:xfrm>
            <a:off x="1548882" y="1138335"/>
            <a:ext cx="9069355" cy="2215991"/>
          </a:xfrm>
          <a:prstGeom prst="rect">
            <a:avLst/>
          </a:prstGeom>
          <a:noFill/>
        </p:spPr>
        <p:txBody>
          <a:bodyPr wrap="square">
            <a:spAutoFit/>
          </a:bodyPr>
          <a:lstStyle/>
          <a:p>
            <a:pPr algn="ctr"/>
            <a:r>
              <a:rPr lang="hu-HU" sz="2000" b="0" dirty="0">
                <a:solidFill>
                  <a:srgbClr val="000000"/>
                </a:solidFill>
                <a:effectLst/>
                <a:latin typeface="Arial Black" panose="020B0A04020102020204" pitchFamily="34" charset="0"/>
              </a:rPr>
              <a:t>Mottónk :</a:t>
            </a:r>
          </a:p>
          <a:p>
            <a:pPr algn="ctr"/>
            <a:r>
              <a:rPr lang="hu-HU" sz="1600" b="0" dirty="0">
                <a:solidFill>
                  <a:srgbClr val="000000"/>
                </a:solidFill>
                <a:effectLst/>
                <a:latin typeface="Arial Black" panose="020B0A04020102020204" pitchFamily="34" charset="0"/>
              </a:rPr>
              <a:t>1954 óta a </a:t>
            </a:r>
            <a:r>
              <a:rPr lang="hu-HU" sz="2000" b="0" dirty="0">
                <a:solidFill>
                  <a:srgbClr val="FF0000"/>
                </a:solidFill>
                <a:effectLst/>
                <a:latin typeface="Arial Black" panose="020B0A04020102020204" pitchFamily="34" charset="0"/>
              </a:rPr>
              <a:t>„Szolgálunk”, </a:t>
            </a:r>
            <a:r>
              <a:rPr lang="hu-HU" sz="1600" b="0" dirty="0">
                <a:solidFill>
                  <a:srgbClr val="000000"/>
                </a:solidFill>
                <a:effectLst/>
                <a:latin typeface="Arial Black" panose="020B0A04020102020204" pitchFamily="34" charset="0"/>
              </a:rPr>
              <a:t>és a jövőben is ez marad.</a:t>
            </a:r>
          </a:p>
          <a:p>
            <a:pPr algn="ctr"/>
            <a:r>
              <a:rPr lang="hu-HU" b="0" dirty="0">
                <a:solidFill>
                  <a:srgbClr val="000000"/>
                </a:solidFill>
                <a:effectLst/>
                <a:latin typeface="HelveticaNeue-Regular"/>
              </a:rPr>
              <a:t> </a:t>
            </a:r>
            <a:r>
              <a:rPr lang="hu-HU" sz="1400" b="0" dirty="0">
                <a:solidFill>
                  <a:srgbClr val="000000"/>
                </a:solidFill>
                <a:effectLst/>
                <a:latin typeface="Arial Black" panose="020B0A04020102020204" pitchFamily="34" charset="0"/>
              </a:rPr>
              <a:t>A Lions nemzetközi márka részeként új szlogent vezetünk be:</a:t>
            </a:r>
          </a:p>
          <a:p>
            <a:pPr algn="ctr"/>
            <a:r>
              <a:rPr lang="hu-HU" b="0" dirty="0">
                <a:solidFill>
                  <a:srgbClr val="000000"/>
                </a:solidFill>
                <a:effectLst/>
                <a:latin typeface="HelveticaNeue-Regular"/>
              </a:rPr>
              <a:t> </a:t>
            </a:r>
            <a:r>
              <a:rPr lang="hu-HU" sz="2000" b="0" dirty="0">
                <a:solidFill>
                  <a:srgbClr val="FF0000"/>
                </a:solidFill>
                <a:effectLst/>
                <a:latin typeface="Arial Black" panose="020B0A04020102020204" pitchFamily="34" charset="0"/>
              </a:rPr>
              <a:t>„</a:t>
            </a:r>
            <a:r>
              <a:rPr lang="hu-HU" sz="2000" dirty="0">
                <a:solidFill>
                  <a:srgbClr val="FF0000"/>
                </a:solidFill>
                <a:latin typeface="Arial Black" panose="020B0A04020102020204" pitchFamily="34" charset="0"/>
              </a:rPr>
              <a:t>Egy szükséget szenvedő </a:t>
            </a:r>
            <a:r>
              <a:rPr lang="hu-HU" sz="2000" b="0" dirty="0">
                <a:solidFill>
                  <a:srgbClr val="FF0000"/>
                </a:solidFill>
                <a:effectLst/>
                <a:latin typeface="Arial Black" panose="020B0A04020102020204" pitchFamily="34" charset="0"/>
              </a:rPr>
              <a:t>világ szolgálata.”</a:t>
            </a:r>
          </a:p>
          <a:p>
            <a:pPr algn="ctr"/>
            <a:r>
              <a:rPr lang="hu-HU" b="0" dirty="0">
                <a:solidFill>
                  <a:srgbClr val="000000"/>
                </a:solidFill>
                <a:effectLst/>
                <a:latin typeface="HelveticaNeue-Regular"/>
              </a:rPr>
              <a:t> </a:t>
            </a:r>
            <a:r>
              <a:rPr lang="hu-HU" sz="1400" b="0" dirty="0">
                <a:solidFill>
                  <a:srgbClr val="000000"/>
                </a:solidFill>
                <a:effectLst/>
                <a:latin typeface="HelveticaNeue-Regular"/>
              </a:rPr>
              <a:t>A szlogen egy külső vagy nyilvános üzenet, amely gyorsan elmondja a világnak, hogy mit csinálunk.</a:t>
            </a:r>
          </a:p>
          <a:p>
            <a:pPr algn="ctr"/>
            <a:r>
              <a:rPr lang="hu-HU" b="0" dirty="0">
                <a:solidFill>
                  <a:srgbClr val="000000"/>
                </a:solidFill>
                <a:effectLst/>
                <a:latin typeface="HelveticaNeue-Regular"/>
              </a:rPr>
              <a:t> A szlogen nem helyettesíti a </a:t>
            </a:r>
          </a:p>
          <a:p>
            <a:pPr algn="ctr"/>
            <a:r>
              <a:rPr lang="hu-HU" sz="2400" b="0" dirty="0" err="1">
                <a:solidFill>
                  <a:srgbClr val="FFC000"/>
                </a:solidFill>
                <a:effectLst/>
                <a:latin typeface="Arial Black" panose="020B0A04020102020204" pitchFamily="34" charset="0"/>
              </a:rPr>
              <a:t>We</a:t>
            </a:r>
            <a:r>
              <a:rPr lang="hu-HU" sz="2400" b="0" dirty="0">
                <a:solidFill>
                  <a:srgbClr val="FFC000"/>
                </a:solidFill>
                <a:effectLst/>
                <a:latin typeface="Arial Black" panose="020B0A04020102020204" pitchFamily="34" charset="0"/>
              </a:rPr>
              <a:t> </a:t>
            </a:r>
            <a:r>
              <a:rPr lang="hu-HU" sz="2400" b="0" dirty="0" err="1">
                <a:solidFill>
                  <a:srgbClr val="FFC000"/>
                </a:solidFill>
                <a:effectLst/>
                <a:latin typeface="Arial Black" panose="020B0A04020102020204" pitchFamily="34" charset="0"/>
              </a:rPr>
              <a:t>Serve</a:t>
            </a:r>
            <a:r>
              <a:rPr lang="hu-HU" b="0" dirty="0">
                <a:solidFill>
                  <a:srgbClr val="000000"/>
                </a:solidFill>
                <a:effectLst/>
                <a:latin typeface="HelveticaNeue-Regular"/>
              </a:rPr>
              <a:t>-t.</a:t>
            </a:r>
            <a:endParaRPr lang="hu-HU" dirty="0"/>
          </a:p>
        </p:txBody>
      </p:sp>
      <p:pic>
        <p:nvPicPr>
          <p:cNvPr id="5" name="Kép 4" descr="A képen ruházat, lábbelik, farmernadrág, fiú látható&#10;&#10;Automatikusan generált leírás">
            <a:extLst>
              <a:ext uri="{FF2B5EF4-FFF2-40B4-BE49-F238E27FC236}">
                <a16:creationId xmlns:a16="http://schemas.microsoft.com/office/drawing/2014/main" id="{75D2B321-D3F2-ABCF-782E-D9D83CF690AD}"/>
              </a:ext>
            </a:extLst>
          </p:cNvPr>
          <p:cNvPicPr>
            <a:picLocks noChangeAspect="1"/>
          </p:cNvPicPr>
          <p:nvPr/>
        </p:nvPicPr>
        <p:blipFill>
          <a:blip r:embed="rId3"/>
          <a:stretch>
            <a:fillRect/>
          </a:stretch>
        </p:blipFill>
        <p:spPr>
          <a:xfrm>
            <a:off x="4794379" y="3503675"/>
            <a:ext cx="2427515" cy="2427515"/>
          </a:xfrm>
          <a:prstGeom prst="rect">
            <a:avLst/>
          </a:prstGeom>
        </p:spPr>
      </p:pic>
    </p:spTree>
    <p:extLst>
      <p:ext uri="{BB962C8B-B14F-4D97-AF65-F5344CB8AC3E}">
        <p14:creationId xmlns:p14="http://schemas.microsoft.com/office/powerpoint/2010/main" val="882664896"/>
      </p:ext>
    </p:extLst>
  </p:cSld>
  <p:clrMapOvr>
    <a:masterClrMapping/>
  </p:clrMapOvr>
  <p:transition spd="slow">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A képen rajz, vázlat, tervezés, vonalrajz látható&#10;&#10;Automatikusan generált leírás">
            <a:extLst>
              <a:ext uri="{FF2B5EF4-FFF2-40B4-BE49-F238E27FC236}">
                <a16:creationId xmlns:a16="http://schemas.microsoft.com/office/drawing/2014/main" id="{F2E6E90D-25E2-D134-5A50-CFCB5599C860}"/>
              </a:ext>
            </a:extLst>
          </p:cNvPr>
          <p:cNvPicPr>
            <a:picLocks noChangeAspect="1"/>
          </p:cNvPicPr>
          <p:nvPr/>
        </p:nvPicPr>
        <p:blipFill rotWithShape="1">
          <a:blip r:embed="rId2"/>
          <a:srcRect/>
          <a:stretch/>
        </p:blipFill>
        <p:spPr>
          <a:xfrm>
            <a:off x="20" y="-17080"/>
            <a:ext cx="12222344" cy="6875069"/>
          </a:xfrm>
          <a:prstGeom prst="rect">
            <a:avLst/>
          </a:prstGeom>
        </p:spPr>
      </p:pic>
      <p:sp>
        <p:nvSpPr>
          <p:cNvPr id="3" name="Szövegdoboz 2">
            <a:extLst>
              <a:ext uri="{FF2B5EF4-FFF2-40B4-BE49-F238E27FC236}">
                <a16:creationId xmlns:a16="http://schemas.microsoft.com/office/drawing/2014/main" id="{F88A19EE-DA55-857B-C413-2F6D474D1EA8}"/>
              </a:ext>
            </a:extLst>
          </p:cNvPr>
          <p:cNvSpPr txBox="1"/>
          <p:nvPr/>
        </p:nvSpPr>
        <p:spPr>
          <a:xfrm>
            <a:off x="1987420" y="1166327"/>
            <a:ext cx="7931021" cy="1384995"/>
          </a:xfrm>
          <a:prstGeom prst="rect">
            <a:avLst/>
          </a:prstGeom>
          <a:noFill/>
        </p:spPr>
        <p:txBody>
          <a:bodyPr wrap="square">
            <a:spAutoFit/>
          </a:bodyPr>
          <a:lstStyle/>
          <a:p>
            <a:pPr algn="ctr"/>
            <a:r>
              <a:rPr lang="hu-HU" sz="2800" i="1" dirty="0">
                <a:solidFill>
                  <a:srgbClr val="002060"/>
                </a:solidFill>
                <a:effectLst/>
                <a:latin typeface="Aptos Black" panose="020B0004020202020204" pitchFamily="34" charset="0"/>
              </a:rPr>
              <a:t>Logók és márka</a:t>
            </a:r>
          </a:p>
          <a:p>
            <a:pPr algn="ctr"/>
            <a:r>
              <a:rPr lang="hu-HU" sz="1400" b="0" i="1" dirty="0">
                <a:solidFill>
                  <a:srgbClr val="002060"/>
                </a:solidFill>
                <a:effectLst/>
                <a:latin typeface="Arial Black" panose="020B0A04020102020204" pitchFamily="34" charset="0"/>
              </a:rPr>
              <a:t>A klubod marketingje elengedhetetlen a tagság növeléséhez. </a:t>
            </a:r>
          </a:p>
          <a:p>
            <a:pPr algn="ctr"/>
            <a:r>
              <a:rPr lang="hu-HU" sz="1400" b="0" i="1" dirty="0">
                <a:solidFill>
                  <a:srgbClr val="002060"/>
                </a:solidFill>
                <a:effectLst/>
                <a:latin typeface="Arial Black" panose="020B0A04020102020204" pitchFamily="34" charset="0"/>
              </a:rPr>
              <a:t>Ennek során fontos, hogy konzisztensek maradjunk a Lions </a:t>
            </a:r>
            <a:r>
              <a:rPr lang="hu-HU" sz="1400" b="0" i="1" dirty="0" err="1">
                <a:solidFill>
                  <a:srgbClr val="002060"/>
                </a:solidFill>
                <a:effectLst/>
                <a:latin typeface="Arial Black" panose="020B0A04020102020204" pitchFamily="34" charset="0"/>
              </a:rPr>
              <a:t>Clubs</a:t>
            </a:r>
            <a:r>
              <a:rPr lang="hu-HU" sz="1400" b="0" i="1" dirty="0">
                <a:solidFill>
                  <a:srgbClr val="002060"/>
                </a:solidFill>
                <a:effectLst/>
                <a:latin typeface="Arial Black" panose="020B0A04020102020204" pitchFamily="34" charset="0"/>
              </a:rPr>
              <a:t> International márkájú anyagokkal, hogy fenntartsuk az elmúlt évszázadban felépített márkaértéket</a:t>
            </a:r>
          </a:p>
        </p:txBody>
      </p:sp>
      <p:pic>
        <p:nvPicPr>
          <p:cNvPr id="1026" name="Picture 2" descr="Egyszínű, kék EPS JPG PNG">
            <a:extLst>
              <a:ext uri="{FF2B5EF4-FFF2-40B4-BE49-F238E27FC236}">
                <a16:creationId xmlns:a16="http://schemas.microsoft.com/office/drawing/2014/main" id="{A0D9D3AE-8C6B-EA29-8DB9-4C1850CED49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4090" y="2427413"/>
            <a:ext cx="3450873" cy="3450873"/>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id="{72DD425F-CFC9-A267-4B28-E6FA0C96A748}"/>
              </a:ext>
            </a:extLst>
          </p:cNvPr>
          <p:cNvSpPr txBox="1"/>
          <p:nvPr/>
        </p:nvSpPr>
        <p:spPr>
          <a:xfrm>
            <a:off x="1987420" y="5477069"/>
            <a:ext cx="8882743" cy="369332"/>
          </a:xfrm>
          <a:prstGeom prst="rect">
            <a:avLst/>
          </a:prstGeom>
          <a:noFill/>
        </p:spPr>
        <p:txBody>
          <a:bodyPr wrap="square" rtlCol="0">
            <a:spAutoFit/>
          </a:bodyPr>
          <a:lstStyle/>
          <a:p>
            <a:pPr algn="ctr"/>
            <a:r>
              <a:rPr lang="hu-HU">
                <a:hlinkClick r:id="rId4"/>
              </a:rPr>
              <a:t>Logók és emblémák | Lions Klubok Nemzetközi (lionsclubs.org)</a:t>
            </a:r>
            <a:endParaRPr lang="hu-HU" dirty="0"/>
          </a:p>
        </p:txBody>
      </p:sp>
    </p:spTree>
    <p:extLst>
      <p:ext uri="{BB962C8B-B14F-4D97-AF65-F5344CB8AC3E}">
        <p14:creationId xmlns:p14="http://schemas.microsoft.com/office/powerpoint/2010/main" val="3625060164"/>
      </p:ext>
    </p:extLst>
  </p:cSld>
  <p:clrMapOvr>
    <a:masterClrMapping/>
  </p:clrMapOvr>
  <p:transition spd="slow">
    <p:wheel spokes="1"/>
  </p:transition>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TotalTime>
  <Words>699</Words>
  <Application>Microsoft Office PowerPoint</Application>
  <PresentationFormat>Szélesvásznú</PresentationFormat>
  <Paragraphs>46</Paragraphs>
  <Slides>21</Slides>
  <Notes>0</Notes>
  <HiddenSlides>0</HiddenSlides>
  <MMClips>0</MMClips>
  <ScaleCrop>false</ScaleCrop>
  <HeadingPairs>
    <vt:vector size="6" baseType="variant">
      <vt:variant>
        <vt:lpstr>Használt betűtípusok</vt:lpstr>
      </vt:variant>
      <vt:variant>
        <vt:i4>9</vt:i4>
      </vt:variant>
      <vt:variant>
        <vt:lpstr>Téma</vt:lpstr>
      </vt:variant>
      <vt:variant>
        <vt:i4>1</vt:i4>
      </vt:variant>
      <vt:variant>
        <vt:lpstr>Diacímek</vt:lpstr>
      </vt:variant>
      <vt:variant>
        <vt:i4>21</vt:i4>
      </vt:variant>
    </vt:vector>
  </HeadingPairs>
  <TitlesOfParts>
    <vt:vector size="31" baseType="lpstr">
      <vt:lpstr>Aptos</vt:lpstr>
      <vt:lpstr>Aptos Black</vt:lpstr>
      <vt:lpstr>Aptos Display</vt:lpstr>
      <vt:lpstr>Arial</vt:lpstr>
      <vt:lpstr>Arial Black</vt:lpstr>
      <vt:lpstr>HelveticaNeue-Light</vt:lpstr>
      <vt:lpstr>HelveticaNeue-Regular</vt:lpstr>
      <vt:lpstr>Segoe UI</vt:lpstr>
      <vt:lpstr>Times New Roman</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János Róbert Süle</dc:creator>
  <cp:lastModifiedBy>János Róbert Süle</cp:lastModifiedBy>
  <cp:revision>29</cp:revision>
  <dcterms:created xsi:type="dcterms:W3CDTF">2024-09-22T11:46:58Z</dcterms:created>
  <dcterms:modified xsi:type="dcterms:W3CDTF">2024-09-23T18:04:30Z</dcterms:modified>
</cp:coreProperties>
</file>